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70" r:id="rId5"/>
    <p:sldId id="259" r:id="rId6"/>
    <p:sldId id="271" r:id="rId7"/>
    <p:sldId id="260" r:id="rId8"/>
    <p:sldId id="272" r:id="rId9"/>
    <p:sldId id="261" r:id="rId10"/>
    <p:sldId id="262" r:id="rId11"/>
    <p:sldId id="273" r:id="rId12"/>
    <p:sldId id="263" r:id="rId13"/>
    <p:sldId id="274" r:id="rId14"/>
    <p:sldId id="264" r:id="rId15"/>
    <p:sldId id="275" r:id="rId16"/>
    <p:sldId id="268" r:id="rId17"/>
    <p:sldId id="269" r:id="rId18"/>
    <p:sldId id="265" r:id="rId19"/>
    <p:sldId id="266" r:id="rId20"/>
    <p:sldId id="276" r:id="rId21"/>
    <p:sldId id="267" r:id="rId22"/>
    <p:sldId id="277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46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3741BF8-82B8-4878-8B9D-3777A84235D5}" type="datetimeFigureOut">
              <a:rPr lang="tr-TR" smtClean="0"/>
              <a:pPr/>
              <a:t>29.10.2021</a:t>
            </a:fld>
            <a:endParaRPr lang="tr-TR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C55CDF-11CD-441E-B3E5-0AE2536134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1BF8-82B8-4878-8B9D-3777A84235D5}" type="datetimeFigureOut">
              <a:rPr lang="tr-TR" smtClean="0"/>
              <a:pPr/>
              <a:t>29.10.2021</a:t>
            </a:fld>
            <a:endParaRPr lang="tr-T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5CDF-11CD-441E-B3E5-0AE2536134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3741BF8-82B8-4878-8B9D-3777A84235D5}" type="datetimeFigureOut">
              <a:rPr lang="tr-TR" smtClean="0"/>
              <a:pPr/>
              <a:t>29.10.2021</a:t>
            </a:fld>
            <a:endParaRPr lang="tr-T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Rechtec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BC55CDF-11CD-441E-B3E5-0AE2536134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1BF8-82B8-4878-8B9D-3777A84235D5}" type="datetimeFigureOut">
              <a:rPr lang="tr-TR" smtClean="0"/>
              <a:pPr/>
              <a:t>29.10.2021</a:t>
            </a:fld>
            <a:endParaRPr lang="tr-T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C55CDF-11CD-441E-B3E5-0AE25361343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1BF8-82B8-4878-8B9D-3777A84235D5}" type="datetimeFigureOut">
              <a:rPr lang="tr-TR" smtClean="0"/>
              <a:pPr/>
              <a:t>29.10.2021</a:t>
            </a:fld>
            <a:endParaRPr lang="tr-TR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BC55CDF-11CD-441E-B3E5-0AE25361343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3741BF8-82B8-4878-8B9D-3777A84235D5}" type="datetimeFigureOut">
              <a:rPr lang="tr-TR" smtClean="0"/>
              <a:pPr/>
              <a:t>29.10.2021</a:t>
            </a:fld>
            <a:endParaRPr lang="tr-TR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BC55CDF-11CD-441E-B3E5-0AE25361343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3741BF8-82B8-4878-8B9D-3777A84235D5}" type="datetimeFigureOut">
              <a:rPr lang="tr-TR" smtClean="0"/>
              <a:pPr/>
              <a:t>29.10.2021</a:t>
            </a:fld>
            <a:endParaRPr lang="tr-TR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BC55CDF-11CD-441E-B3E5-0AE25361343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1BF8-82B8-4878-8B9D-3777A84235D5}" type="datetimeFigureOut">
              <a:rPr lang="tr-TR" smtClean="0"/>
              <a:pPr/>
              <a:t>29.10.2021</a:t>
            </a:fld>
            <a:endParaRPr lang="tr-TR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C55CDF-11CD-441E-B3E5-0AE2536134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1BF8-82B8-4878-8B9D-3777A84235D5}" type="datetimeFigureOut">
              <a:rPr lang="tr-TR" smtClean="0"/>
              <a:pPr/>
              <a:t>29.10.2021</a:t>
            </a:fld>
            <a:endParaRPr lang="tr-TR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C55CDF-11CD-441E-B3E5-0AE2536134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1BF8-82B8-4878-8B9D-3777A84235D5}" type="datetimeFigureOut">
              <a:rPr lang="tr-TR" smtClean="0"/>
              <a:pPr/>
              <a:t>29.10.2021</a:t>
            </a:fld>
            <a:endParaRPr lang="tr-T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C55CDF-11CD-441E-B3E5-0AE25361343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3741BF8-82B8-4878-8B9D-3777A84235D5}" type="datetimeFigureOut">
              <a:rPr lang="tr-TR" smtClean="0"/>
              <a:pPr/>
              <a:t>29.10.2021</a:t>
            </a:fld>
            <a:endParaRPr lang="tr-TR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BC55CDF-11CD-441E-B3E5-0AE25361343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r-TR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3741BF8-82B8-4878-8B9D-3777A84235D5}" type="datetimeFigureOut">
              <a:rPr lang="tr-TR" smtClean="0"/>
              <a:pPr/>
              <a:t>29.10.2021</a:t>
            </a:fld>
            <a:endParaRPr lang="tr-TR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Rechtec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BC55CDF-11CD-441E-B3E5-0AE25361343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63099" y="1398534"/>
            <a:ext cx="7983275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6600" dirty="0">
                <a:latin typeface="Algerian" panose="04020705040A02060702" pitchFamily="82" charset="0"/>
              </a:rPr>
              <a:t>TURKISH</a:t>
            </a:r>
            <a:endParaRPr lang="de-DE" sz="6600" dirty="0">
              <a:latin typeface="Algerian" panose="04020705040A02060702" pitchFamily="82" charset="0"/>
            </a:endParaRPr>
          </a:p>
          <a:p>
            <a:pPr algn="ctr"/>
            <a:r>
              <a:rPr lang="tr-TR" sz="6600" dirty="0">
                <a:latin typeface="Algerian" panose="04020705040A02060702" pitchFamily="82" charset="0"/>
              </a:rPr>
              <a:t> NATIONAL </a:t>
            </a:r>
          </a:p>
          <a:p>
            <a:pPr algn="ctr"/>
            <a:r>
              <a:rPr lang="tr-TR" sz="6600" dirty="0">
                <a:latin typeface="Algerian" panose="04020705040A02060702" pitchFamily="82" charset="0"/>
              </a:rPr>
              <a:t>EDUCATION SYSTEM</a:t>
            </a:r>
          </a:p>
        </p:txBody>
      </p:sp>
    </p:spTree>
    <p:extLst>
      <p:ext uri="{BB962C8B-B14F-4D97-AF65-F5344CB8AC3E}">
        <p14:creationId xmlns:p14="http://schemas.microsoft.com/office/powerpoint/2010/main" val="259398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13887" y="1340768"/>
            <a:ext cx="61926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dirty="0"/>
              <a:t>A</a:t>
            </a:r>
            <a:r>
              <a:rPr lang="en-GB" sz="3000" b="1" dirty="0"/>
              <a:t>. </a:t>
            </a:r>
            <a:r>
              <a:rPr lang="en-GB" sz="3000" b="1" i="1" dirty="0"/>
              <a:t>Academic High Schools</a:t>
            </a:r>
            <a:endParaRPr lang="tr-TR" sz="3000" b="1" i="1" dirty="0"/>
          </a:p>
          <a:p>
            <a:pPr marL="285750" lvl="0" indent="-285750">
              <a:buFont typeface="Arial" pitchFamily="34" charset="0"/>
              <a:buChar char="•"/>
            </a:pPr>
            <a:endParaRPr lang="en-GB" sz="3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3000" dirty="0"/>
              <a:t>Science High Schools</a:t>
            </a:r>
            <a:endParaRPr lang="tr-TR" sz="3000" dirty="0"/>
          </a:p>
          <a:p>
            <a:pPr marL="285750" lvl="0" indent="-285750"/>
            <a:endParaRPr lang="tr-TR" sz="3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3000" dirty="0"/>
              <a:t>Anatolian High Schools</a:t>
            </a:r>
            <a:endParaRPr lang="tr-TR" sz="3000" dirty="0"/>
          </a:p>
          <a:p>
            <a:pPr marL="285750" lvl="0" indent="-285750"/>
            <a:endParaRPr lang="tr-TR" sz="3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3000" dirty="0"/>
              <a:t>Social Sciences High Schools</a:t>
            </a:r>
            <a:endParaRPr lang="tr-TR" sz="3000" dirty="0"/>
          </a:p>
          <a:p>
            <a:pPr marL="285750" lvl="0" indent="-285750"/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334852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5279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331640" y="1844824"/>
            <a:ext cx="79928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i="1" dirty="0"/>
              <a:t>B</a:t>
            </a:r>
            <a:r>
              <a:rPr lang="en-GB" sz="2800" b="1" i="1" dirty="0"/>
              <a:t>. Vocational </a:t>
            </a:r>
            <a:r>
              <a:rPr lang="tr-TR" sz="2800" b="1" i="1" dirty="0"/>
              <a:t>H</a:t>
            </a:r>
            <a:r>
              <a:rPr lang="en-GB" sz="2800" b="1" i="1" dirty="0" err="1"/>
              <a:t>igh</a:t>
            </a:r>
            <a:r>
              <a:rPr lang="en-GB" sz="2800" b="1" i="1" dirty="0"/>
              <a:t> Schools</a:t>
            </a:r>
            <a:endParaRPr lang="tr-TR" sz="2800" b="1" i="1" dirty="0"/>
          </a:p>
          <a:p>
            <a:pPr marL="285750" lvl="0" indent="-285750">
              <a:buFont typeface="Arial" pitchFamily="34" charset="0"/>
              <a:buChar char="•"/>
            </a:pPr>
            <a:endParaRPr lang="en-GB" sz="3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3000" dirty="0"/>
              <a:t>Technical </a:t>
            </a:r>
            <a:r>
              <a:rPr lang="tr-TR" sz="3000" dirty="0"/>
              <a:t>H</a:t>
            </a:r>
            <a:r>
              <a:rPr lang="en-GB" sz="3000" dirty="0" err="1"/>
              <a:t>igh</a:t>
            </a:r>
            <a:r>
              <a:rPr lang="en-GB" sz="3000" dirty="0"/>
              <a:t> Schools</a:t>
            </a:r>
            <a:endParaRPr lang="tr-TR" sz="3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3000" dirty="0"/>
              <a:t>Commerce High Schools</a:t>
            </a:r>
            <a:endParaRPr lang="tr-TR" sz="3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3000" dirty="0"/>
              <a:t>Health and Medicine High Schools</a:t>
            </a:r>
            <a:endParaRPr lang="tr-TR" sz="3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3000" dirty="0"/>
              <a:t>Land Registry and </a:t>
            </a:r>
            <a:r>
              <a:rPr lang="en-GB" sz="3000" dirty="0" err="1"/>
              <a:t>Cadastry</a:t>
            </a:r>
            <a:r>
              <a:rPr lang="en-GB" sz="3000" dirty="0"/>
              <a:t> High Schools</a:t>
            </a:r>
            <a:endParaRPr lang="tr-TR" sz="3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3000" dirty="0"/>
              <a:t>Aerology High Schools</a:t>
            </a:r>
            <a:endParaRPr lang="tr-TR" sz="3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3000" dirty="0"/>
              <a:t>Military Schools</a:t>
            </a:r>
            <a:endParaRPr lang="tr-TR" sz="3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3000" dirty="0"/>
              <a:t>Police Vocational High Schools</a:t>
            </a:r>
            <a:r>
              <a:rPr lang="tr-TR" sz="30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237774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" y="0"/>
            <a:ext cx="9162256" cy="6858000"/>
          </a:xfrm>
        </p:spPr>
      </p:pic>
    </p:spTree>
    <p:extLst>
      <p:ext uri="{BB962C8B-B14F-4D97-AF65-F5344CB8AC3E}">
        <p14:creationId xmlns:p14="http://schemas.microsoft.com/office/powerpoint/2010/main" val="2372351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71170" y="1340768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i="1" dirty="0"/>
              <a:t>C. Skill Schools</a:t>
            </a:r>
            <a:endParaRPr lang="tr-TR" sz="3000" b="1" i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/>
              <a:t>Sports High Schools</a:t>
            </a:r>
            <a:r>
              <a:rPr lang="tr-TR" sz="3000" dirty="0"/>
              <a:t> </a:t>
            </a:r>
            <a:r>
              <a:rPr lang="tr-TR" sz="3000" dirty="0" err="1"/>
              <a:t>and</a:t>
            </a:r>
            <a:r>
              <a:rPr lang="tr-TR" sz="3000" dirty="0"/>
              <a:t> </a:t>
            </a:r>
            <a:r>
              <a:rPr lang="en-GB" sz="3000" dirty="0"/>
              <a:t>Fine Arts High Schools</a:t>
            </a:r>
            <a:endParaRPr lang="tr-TR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The education in these schools are for four years. </a:t>
            </a:r>
            <a:endParaRPr lang="tr-TR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15-19 years old students </a:t>
            </a:r>
            <a:endParaRPr lang="tr-TR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Boarding, day and mobile educating schools</a:t>
            </a:r>
            <a:endParaRPr lang="tr-TR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Registration to schools is done according to the result of the exams</a:t>
            </a:r>
            <a:r>
              <a:rPr lang="tr-TR" sz="3000" dirty="0"/>
              <a:t> </a:t>
            </a:r>
            <a:r>
              <a:rPr lang="tr-TR" sz="3000" dirty="0" err="1"/>
              <a:t>assessing</a:t>
            </a:r>
            <a:r>
              <a:rPr lang="tr-TR" sz="3000" dirty="0"/>
              <a:t> </a:t>
            </a:r>
            <a:r>
              <a:rPr lang="tr-TR" sz="3000" dirty="0" err="1"/>
              <a:t>the</a:t>
            </a:r>
            <a:r>
              <a:rPr lang="tr-TR" sz="3000" dirty="0"/>
              <a:t> </a:t>
            </a:r>
            <a:r>
              <a:rPr lang="tr-TR" sz="3000" dirty="0" err="1"/>
              <a:t>students</a:t>
            </a:r>
            <a:r>
              <a:rPr lang="en-GB" sz="3000" dirty="0"/>
              <a:t> skill 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334852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77283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55964" y="183316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Higher Education (University)</a:t>
            </a:r>
            <a:endParaRPr lang="tr-TR" sz="3600" b="1" dirty="0"/>
          </a:p>
          <a:p>
            <a:r>
              <a:rPr lang="en-GB" sz="3600" b="1" dirty="0"/>
              <a:t>YÖK(Higher Education corporation)</a:t>
            </a:r>
            <a:endParaRPr lang="tr-TR" sz="3600" b="1" dirty="0"/>
          </a:p>
          <a:p>
            <a:pPr marL="285750" lvl="0" indent="-285750">
              <a:buFont typeface="Arial" pitchFamily="34" charset="0"/>
              <a:buChar char="•"/>
            </a:pPr>
            <a:endParaRPr lang="en-GB" sz="3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3000" dirty="0"/>
              <a:t>Faculty( Generally four years except for Medicine and </a:t>
            </a:r>
            <a:r>
              <a:rPr lang="en-GB" sz="3000" dirty="0" err="1"/>
              <a:t>Enginering</a:t>
            </a:r>
            <a:r>
              <a:rPr lang="en-GB" sz="3000" dirty="0"/>
              <a:t> Faculty) </a:t>
            </a:r>
            <a:endParaRPr lang="tr-TR" sz="3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3000" dirty="0"/>
              <a:t>Upper Secondary Education(two years)</a:t>
            </a:r>
            <a:endParaRPr lang="tr-TR" sz="3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3000" dirty="0"/>
              <a:t>Vocational Upper Secondary Education(two years)</a:t>
            </a:r>
            <a:endParaRPr lang="tr-TR" sz="3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3000" dirty="0"/>
              <a:t>Master’s Degree</a:t>
            </a:r>
            <a:endParaRPr lang="tr-TR" sz="3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3000" dirty="0"/>
              <a:t>Students are accepted by central University Entrance Exams</a:t>
            </a:r>
            <a:endParaRPr lang="tr-TR" sz="3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3000" dirty="0"/>
              <a:t>Vocational </a:t>
            </a:r>
            <a:r>
              <a:rPr lang="tr-TR" sz="3000" dirty="0"/>
              <a:t>H</a:t>
            </a:r>
            <a:r>
              <a:rPr lang="en-GB" sz="3000" dirty="0" err="1"/>
              <a:t>igh</a:t>
            </a:r>
            <a:r>
              <a:rPr lang="en-GB" sz="3000" dirty="0"/>
              <a:t> School students can go on Upper Secondary Education without having an </a:t>
            </a:r>
            <a:r>
              <a:rPr lang="en-GB" sz="3000" dirty="0" err="1"/>
              <a:t>axam</a:t>
            </a:r>
            <a:r>
              <a:rPr lang="en-GB" sz="3000" dirty="0"/>
              <a:t>.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818413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13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1148795" y="2492896"/>
            <a:ext cx="77324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/>
              <a:t>Other</a:t>
            </a:r>
            <a:r>
              <a:rPr lang="tr-TR" sz="3600" b="1" dirty="0"/>
              <a:t> </a:t>
            </a:r>
            <a:r>
              <a:rPr lang="tr-TR" sz="3600" b="1" dirty="0" err="1"/>
              <a:t>Education</a:t>
            </a:r>
            <a:r>
              <a:rPr lang="tr-TR" sz="3600" b="1" dirty="0"/>
              <a:t> </a:t>
            </a:r>
            <a:r>
              <a:rPr lang="tr-TR" sz="3600" b="1" dirty="0" err="1"/>
              <a:t>Centers</a:t>
            </a:r>
            <a:endParaRPr lang="tr-TR" sz="3600" b="1" dirty="0"/>
          </a:p>
          <a:p>
            <a:pPr marL="285750" indent="-285750">
              <a:buFont typeface="Arial" pitchFamily="34" charset="0"/>
              <a:buChar char="•"/>
            </a:pPr>
            <a:endParaRPr lang="en-GB" sz="3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3000" dirty="0"/>
              <a:t>Common Public Education </a:t>
            </a:r>
            <a:endParaRPr lang="tr-TR" sz="3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3000" dirty="0"/>
              <a:t>Special(for Disabled) Education </a:t>
            </a:r>
            <a:r>
              <a:rPr lang="en-GB" sz="3000" dirty="0" err="1"/>
              <a:t>Centers</a:t>
            </a:r>
            <a:endParaRPr lang="tr-TR" sz="3000" dirty="0"/>
          </a:p>
          <a:p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1237774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476672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Common Public Education </a:t>
            </a:r>
            <a:endParaRPr lang="tr-TR" sz="3600" dirty="0"/>
          </a:p>
          <a:p>
            <a:pPr marL="285750" lvl="0" indent="-285750">
              <a:buFont typeface="Arial" pitchFamily="34" charset="0"/>
              <a:buChar char="•"/>
            </a:pPr>
            <a:endParaRPr lang="en-GB" sz="3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3000" dirty="0"/>
              <a:t>Public Education Institutions( A very large scope of education depending on the demand of students)</a:t>
            </a:r>
            <a:endParaRPr lang="tr-TR" sz="3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3000" dirty="0"/>
              <a:t>Vocational Education </a:t>
            </a:r>
            <a:r>
              <a:rPr lang="en-GB" sz="3000" dirty="0" err="1"/>
              <a:t>Instutitions</a:t>
            </a:r>
            <a:endParaRPr lang="tr-TR" sz="3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3000" dirty="0"/>
              <a:t>In Service </a:t>
            </a:r>
            <a:r>
              <a:rPr lang="en-GB" sz="3000" dirty="0" err="1"/>
              <a:t>Traininig</a:t>
            </a:r>
            <a:r>
              <a:rPr lang="en-GB" sz="3000" dirty="0"/>
              <a:t> </a:t>
            </a:r>
            <a:r>
              <a:rPr lang="en-GB" sz="3000" dirty="0" err="1"/>
              <a:t>centers</a:t>
            </a:r>
            <a:endParaRPr lang="tr-TR" sz="3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3000" dirty="0"/>
              <a:t>Private Courses</a:t>
            </a:r>
            <a:endParaRPr lang="tr-TR" sz="3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3000" dirty="0" err="1"/>
              <a:t>Evenining</a:t>
            </a:r>
            <a:r>
              <a:rPr lang="en-GB" sz="3000" dirty="0"/>
              <a:t> Schools</a:t>
            </a:r>
            <a:endParaRPr lang="tr-TR" sz="3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3000" dirty="0"/>
              <a:t>Distant Training(Primary, Secondary, High School)</a:t>
            </a:r>
            <a:endParaRPr lang="tr-TR" sz="3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3000" dirty="0"/>
              <a:t>Advanced Technical School for girls</a:t>
            </a:r>
            <a:endParaRPr lang="tr-TR" sz="3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3000" dirty="0"/>
              <a:t>Special(for Disabled) Education </a:t>
            </a:r>
            <a:r>
              <a:rPr lang="en-GB" sz="3000" dirty="0" err="1"/>
              <a:t>Centers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33485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4355976" y="3045354"/>
            <a:ext cx="0" cy="36004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3" name="Grup 32"/>
          <p:cNvGrpSpPr/>
          <p:nvPr/>
        </p:nvGrpSpPr>
        <p:grpSpPr>
          <a:xfrm>
            <a:off x="287524" y="4072783"/>
            <a:ext cx="8460940" cy="2621413"/>
            <a:chOff x="287524" y="3712743"/>
            <a:chExt cx="8460940" cy="2621413"/>
          </a:xfrm>
        </p:grpSpPr>
        <p:sp>
          <p:nvSpPr>
            <p:cNvPr id="10" name="Yuvarlatılmış Dikdörtgen 9"/>
            <p:cNvSpPr/>
            <p:nvPr/>
          </p:nvSpPr>
          <p:spPr>
            <a:xfrm>
              <a:off x="287524" y="4385428"/>
              <a:ext cx="1404156" cy="3397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err="1">
                  <a:solidFill>
                    <a:schemeClr val="tx1"/>
                  </a:solidFill>
                </a:rPr>
                <a:t>Pre</a:t>
              </a:r>
              <a:r>
                <a:rPr lang="tr-TR" b="1" dirty="0">
                  <a:solidFill>
                    <a:schemeClr val="tx1"/>
                  </a:solidFill>
                </a:rPr>
                <a:t>-School</a:t>
              </a:r>
            </a:p>
          </p:txBody>
        </p:sp>
        <p:grpSp>
          <p:nvGrpSpPr>
            <p:cNvPr id="32" name="Grup 31"/>
            <p:cNvGrpSpPr/>
            <p:nvPr/>
          </p:nvGrpSpPr>
          <p:grpSpPr>
            <a:xfrm>
              <a:off x="467544" y="3712743"/>
              <a:ext cx="8280920" cy="2621413"/>
              <a:chOff x="467544" y="3164051"/>
              <a:chExt cx="8280920" cy="2621413"/>
            </a:xfrm>
          </p:grpSpPr>
          <p:sp>
            <p:nvSpPr>
              <p:cNvPr id="11" name="Yuvarlatılmış Dikdörtgen 10"/>
              <p:cNvSpPr/>
              <p:nvPr/>
            </p:nvSpPr>
            <p:spPr>
              <a:xfrm>
                <a:off x="467544" y="4365104"/>
                <a:ext cx="1728192" cy="33971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Primary S</a:t>
                </a:r>
                <a:r>
                  <a:rPr lang="de-DE" b="1" dirty="0" err="1">
                    <a:solidFill>
                      <a:schemeClr val="tx1"/>
                    </a:solidFill>
                  </a:rPr>
                  <a:t>ch</a:t>
                </a:r>
                <a:r>
                  <a:rPr lang="tr-TR" b="1" dirty="0">
                    <a:solidFill>
                      <a:schemeClr val="tx1"/>
                    </a:solidFill>
                  </a:rPr>
                  <a:t>ool</a:t>
                </a:r>
              </a:p>
            </p:txBody>
          </p:sp>
          <p:sp>
            <p:nvSpPr>
              <p:cNvPr id="12" name="Yuvarlatılmış Dikdörtgen 11"/>
              <p:cNvSpPr/>
              <p:nvPr/>
            </p:nvSpPr>
            <p:spPr>
              <a:xfrm>
                <a:off x="1691680" y="4822513"/>
                <a:ext cx="1477983" cy="79409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/>
                  <a:t>ch</a:t>
                </a:r>
              </a:p>
              <a:p>
                <a:pPr algn="ctr"/>
                <a:r>
                  <a:rPr lang="tr-TR" b="1" dirty="0" err="1">
                    <a:solidFill>
                      <a:schemeClr val="tx1"/>
                    </a:solidFill>
                  </a:rPr>
                  <a:t>Secondary-Primary</a:t>
                </a:r>
                <a:r>
                  <a:rPr lang="tr-TR" b="1" dirty="0">
                    <a:solidFill>
                      <a:schemeClr val="tx1"/>
                    </a:solidFill>
                  </a:rPr>
                  <a:t> School</a:t>
                </a:r>
              </a:p>
              <a:p>
                <a:pPr algn="ctr"/>
                <a:endParaRPr lang="tr-TR" dirty="0"/>
              </a:p>
            </p:txBody>
          </p:sp>
          <p:sp>
            <p:nvSpPr>
              <p:cNvPr id="14" name="Yuvarlatılmış Dikdörtgen 13"/>
              <p:cNvSpPr/>
              <p:nvPr/>
            </p:nvSpPr>
            <p:spPr>
              <a:xfrm>
                <a:off x="3491880" y="5049704"/>
                <a:ext cx="1418723" cy="33971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High School</a:t>
                </a:r>
              </a:p>
            </p:txBody>
          </p:sp>
          <p:sp>
            <p:nvSpPr>
              <p:cNvPr id="15" name="Yuvarlatılmış Dikdörtgen 14"/>
              <p:cNvSpPr/>
              <p:nvPr/>
            </p:nvSpPr>
            <p:spPr>
              <a:xfrm>
                <a:off x="5226306" y="4993376"/>
                <a:ext cx="1512168" cy="7920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 err="1">
                    <a:solidFill>
                      <a:schemeClr val="tx1"/>
                    </a:solidFill>
                  </a:rPr>
                  <a:t>Higher</a:t>
                </a:r>
                <a:r>
                  <a:rPr lang="tr-TR" b="1" dirty="0">
                    <a:solidFill>
                      <a:schemeClr val="tx1"/>
                    </a:solidFill>
                  </a:rPr>
                  <a:t> </a:t>
                </a:r>
                <a:r>
                  <a:rPr lang="tr-TR" b="1" dirty="0" err="1">
                    <a:solidFill>
                      <a:schemeClr val="tx1"/>
                    </a:solidFill>
                  </a:rPr>
                  <a:t>Education</a:t>
                </a:r>
                <a:r>
                  <a:rPr lang="tr-TR" b="1" dirty="0">
                    <a:solidFill>
                      <a:schemeClr val="tx1"/>
                    </a:solidFill>
                  </a:rPr>
                  <a:t> (</a:t>
                </a:r>
                <a:r>
                  <a:rPr lang="tr-TR" b="1" dirty="0" err="1">
                    <a:solidFill>
                      <a:schemeClr val="tx1"/>
                    </a:solidFill>
                  </a:rPr>
                  <a:t>University</a:t>
                </a:r>
                <a:r>
                  <a:rPr lang="tr-TR" b="1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  <p:sp>
            <p:nvSpPr>
              <p:cNvPr id="16" name="Yuvarlatılmış Dikdörtgen 15"/>
              <p:cNvSpPr/>
              <p:nvPr/>
            </p:nvSpPr>
            <p:spPr>
              <a:xfrm>
                <a:off x="5724128" y="4421526"/>
                <a:ext cx="1944216" cy="47500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 err="1">
                    <a:solidFill>
                      <a:schemeClr val="tx1"/>
                    </a:solidFill>
                  </a:rPr>
                  <a:t>Common</a:t>
                </a:r>
                <a:r>
                  <a:rPr lang="tr-TR" b="1" dirty="0">
                    <a:solidFill>
                      <a:schemeClr val="tx1"/>
                    </a:solidFill>
                  </a:rPr>
                  <a:t> </a:t>
                </a:r>
                <a:r>
                  <a:rPr lang="tr-TR" b="1" dirty="0" err="1">
                    <a:solidFill>
                      <a:schemeClr val="tx1"/>
                    </a:solidFill>
                  </a:rPr>
                  <a:t>Education</a:t>
                </a:r>
                <a:endParaRPr lang="tr-TR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Yuvarlatılmış Dikdörtgen 16"/>
              <p:cNvSpPr/>
              <p:nvPr/>
            </p:nvSpPr>
            <p:spPr>
              <a:xfrm>
                <a:off x="6516216" y="3771582"/>
                <a:ext cx="2232248" cy="57765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Special </a:t>
                </a:r>
                <a:r>
                  <a:rPr lang="tr-TR" b="1" dirty="0" err="1">
                    <a:solidFill>
                      <a:schemeClr val="tx1"/>
                    </a:solidFill>
                  </a:rPr>
                  <a:t>Education</a:t>
                </a:r>
                <a:r>
                  <a:rPr lang="tr-TR" b="1" dirty="0">
                    <a:solidFill>
                      <a:schemeClr val="tx1"/>
                    </a:solidFill>
                  </a:rPr>
                  <a:t> </a:t>
                </a:r>
                <a:r>
                  <a:rPr lang="tr-TR" b="1" dirty="0" err="1">
                    <a:solidFill>
                      <a:schemeClr val="tx1"/>
                    </a:solidFill>
                  </a:rPr>
                  <a:t>For</a:t>
                </a:r>
                <a:r>
                  <a:rPr lang="tr-TR" b="1" dirty="0">
                    <a:solidFill>
                      <a:schemeClr val="tx1"/>
                    </a:solidFill>
                  </a:rPr>
                  <a:t> </a:t>
                </a:r>
                <a:r>
                  <a:rPr lang="tr-TR" b="1" dirty="0" err="1">
                    <a:solidFill>
                      <a:schemeClr val="tx1"/>
                    </a:solidFill>
                  </a:rPr>
                  <a:t>Disabled</a:t>
                </a:r>
                <a:r>
                  <a:rPr lang="tr-TR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  <p:cxnSp>
            <p:nvCxnSpPr>
              <p:cNvPr id="19" name="Düz Ok Bağlayıcısı 18"/>
              <p:cNvCxnSpPr/>
              <p:nvPr/>
            </p:nvCxnSpPr>
            <p:spPr>
              <a:xfrm>
                <a:off x="1259632" y="3176983"/>
                <a:ext cx="0" cy="59406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Düz Ok Bağlayıcısı 19"/>
              <p:cNvCxnSpPr/>
              <p:nvPr/>
            </p:nvCxnSpPr>
            <p:spPr>
              <a:xfrm>
                <a:off x="7236296" y="3195782"/>
                <a:ext cx="0" cy="529898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Düz Ok Bağlayıcısı 21"/>
              <p:cNvCxnSpPr/>
              <p:nvPr/>
            </p:nvCxnSpPr>
            <p:spPr>
              <a:xfrm>
                <a:off x="1835696" y="3176983"/>
                <a:ext cx="0" cy="1188121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Düz Ok Bağlayıcısı 22"/>
              <p:cNvCxnSpPr/>
              <p:nvPr/>
            </p:nvCxnSpPr>
            <p:spPr>
              <a:xfrm>
                <a:off x="2699792" y="3195782"/>
                <a:ext cx="0" cy="159315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Düz Ok Bağlayıcısı 23"/>
              <p:cNvCxnSpPr/>
              <p:nvPr/>
            </p:nvCxnSpPr>
            <p:spPr>
              <a:xfrm>
                <a:off x="4161242" y="3164051"/>
                <a:ext cx="0" cy="1885653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Düz Ok Bağlayıcısı 24"/>
              <p:cNvCxnSpPr/>
              <p:nvPr/>
            </p:nvCxnSpPr>
            <p:spPr>
              <a:xfrm>
                <a:off x="6130579" y="3192848"/>
                <a:ext cx="0" cy="115639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Yuvarlatılmış Dikdörtgen 8"/>
          <p:cNvSpPr/>
          <p:nvPr/>
        </p:nvSpPr>
        <p:spPr>
          <a:xfrm>
            <a:off x="1007604" y="3405394"/>
            <a:ext cx="66247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SCHOOLS</a:t>
            </a:r>
          </a:p>
        </p:txBody>
      </p:sp>
      <p:grpSp>
        <p:nvGrpSpPr>
          <p:cNvPr id="38" name="Grup 37"/>
          <p:cNvGrpSpPr/>
          <p:nvPr/>
        </p:nvGrpSpPr>
        <p:grpSpPr>
          <a:xfrm>
            <a:off x="1043608" y="146778"/>
            <a:ext cx="6639799" cy="2808312"/>
            <a:chOff x="1043608" y="44624"/>
            <a:chExt cx="6639799" cy="2808312"/>
          </a:xfrm>
        </p:grpSpPr>
        <p:sp>
          <p:nvSpPr>
            <p:cNvPr id="4" name="Yuvarlatılmış Dikdörtgen 3"/>
            <p:cNvSpPr/>
            <p:nvPr/>
          </p:nvSpPr>
          <p:spPr>
            <a:xfrm>
              <a:off x="1043608" y="44624"/>
              <a:ext cx="6624736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TURKISH NATIONAL EDUCATION SYSTEM</a:t>
              </a:r>
            </a:p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(CONSTITUTION)</a:t>
              </a:r>
            </a:p>
          </p:txBody>
        </p:sp>
        <p:sp>
          <p:nvSpPr>
            <p:cNvPr id="5" name="Yuvarlatılmış Dikdörtgen 4"/>
            <p:cNvSpPr/>
            <p:nvPr/>
          </p:nvSpPr>
          <p:spPr>
            <a:xfrm>
              <a:off x="1043608" y="1052736"/>
              <a:ext cx="6624736" cy="3397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MINISTRY OF NATIONAL EDUCATION</a:t>
              </a:r>
            </a:p>
          </p:txBody>
        </p:sp>
        <p:sp>
          <p:nvSpPr>
            <p:cNvPr id="7" name="Yuvarlatılmış Dikdörtgen 6"/>
            <p:cNvSpPr/>
            <p:nvPr/>
          </p:nvSpPr>
          <p:spPr>
            <a:xfrm>
              <a:off x="1058671" y="1810195"/>
              <a:ext cx="6624736" cy="3397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DIRECTORSHIP OF PROVINCE</a:t>
              </a:r>
            </a:p>
          </p:txBody>
        </p:sp>
        <p:sp>
          <p:nvSpPr>
            <p:cNvPr id="8" name="Yuvarlatılmış Dikdörtgen 7"/>
            <p:cNvSpPr/>
            <p:nvPr/>
          </p:nvSpPr>
          <p:spPr>
            <a:xfrm>
              <a:off x="1043608" y="2513220"/>
              <a:ext cx="6624736" cy="3397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DIRECTORSHIP </a:t>
              </a:r>
              <a:r>
                <a:rPr lang="tr-TR" b="1">
                  <a:solidFill>
                    <a:schemeClr val="tx1"/>
                  </a:solidFill>
                </a:rPr>
                <a:t>OF COUNTRY</a:t>
              </a:r>
              <a:endParaRPr lang="tr-TR" b="1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Düz Ok Bağlayıcısı 34"/>
            <p:cNvCxnSpPr/>
            <p:nvPr/>
          </p:nvCxnSpPr>
          <p:spPr>
            <a:xfrm>
              <a:off x="4355976" y="2153180"/>
              <a:ext cx="0" cy="36004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Düz Ok Bağlayıcısı 35"/>
            <p:cNvCxnSpPr/>
            <p:nvPr/>
          </p:nvCxnSpPr>
          <p:spPr>
            <a:xfrm>
              <a:off x="4355976" y="1412776"/>
              <a:ext cx="0" cy="36004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Düz Ok Bağlayıcısı 36"/>
            <p:cNvCxnSpPr/>
            <p:nvPr/>
          </p:nvCxnSpPr>
          <p:spPr>
            <a:xfrm>
              <a:off x="4346740" y="692696"/>
              <a:ext cx="0" cy="36004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8" name="Düz Ok Bağlayıcısı 27"/>
          <p:cNvCxnSpPr/>
          <p:nvPr/>
        </p:nvCxnSpPr>
        <p:spPr>
          <a:xfrm>
            <a:off x="5364088" y="4149080"/>
            <a:ext cx="0" cy="1753028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639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5"/>
            <a:ext cx="9146180" cy="6859635"/>
          </a:xfrm>
        </p:spPr>
      </p:pic>
    </p:spTree>
    <p:extLst>
      <p:ext uri="{BB962C8B-B14F-4D97-AF65-F5344CB8AC3E}">
        <p14:creationId xmlns:p14="http://schemas.microsoft.com/office/powerpoint/2010/main" val="2353445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539552" y="1988840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Special(for Disabled) Education </a:t>
            </a:r>
            <a:r>
              <a:rPr lang="en-GB" sz="3600" b="1" dirty="0" err="1"/>
              <a:t>Centers</a:t>
            </a:r>
            <a:endParaRPr lang="tr-TR" sz="3600" b="1" dirty="0"/>
          </a:p>
          <a:p>
            <a:pPr marL="285750" indent="-285750">
              <a:buFont typeface="Arial" pitchFamily="34" charset="0"/>
              <a:buChar char="•"/>
            </a:pPr>
            <a:endParaRPr lang="en-GB" sz="3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3000" dirty="0"/>
              <a:t>These schools are for deaf, blind and Mentally </a:t>
            </a:r>
            <a:r>
              <a:rPr lang="tr-TR" sz="3000"/>
              <a:t>disadvanteged</a:t>
            </a:r>
            <a:r>
              <a:rPr lang="en-GB" sz="3000" dirty="0"/>
              <a:t> children. They are private and state schools. Students are registered according to the level of their handicap.</a:t>
            </a:r>
            <a:endParaRPr lang="tr-TR" sz="3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3000" dirty="0"/>
              <a:t>Private schools are paid by the government.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1237774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4329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1772816"/>
            <a:ext cx="82809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Pre-School In</a:t>
            </a:r>
            <a:r>
              <a:rPr lang="tr-TR" sz="3600" b="1" dirty="0"/>
              <a:t>s</a:t>
            </a:r>
            <a:r>
              <a:rPr lang="en-GB" sz="3600" b="1" dirty="0"/>
              <a:t>t</a:t>
            </a:r>
            <a:r>
              <a:rPr lang="tr-TR" sz="3600" b="1" dirty="0" err="1"/>
              <a:t>itu</a:t>
            </a:r>
            <a:r>
              <a:rPr lang="en-GB" sz="3600" b="1" dirty="0" err="1"/>
              <a:t>tions</a:t>
            </a:r>
            <a:endParaRPr lang="tr-TR" sz="3600" b="1" dirty="0"/>
          </a:p>
          <a:p>
            <a:endParaRPr lang="tr-TR" sz="3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3000" dirty="0"/>
              <a:t>They are optional private and state schools</a:t>
            </a:r>
            <a:endParaRPr lang="tr-TR" sz="3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3000" dirty="0"/>
              <a:t>They are kindergartens</a:t>
            </a:r>
            <a:r>
              <a:rPr lang="tr-TR" sz="3000" dirty="0"/>
              <a:t> </a:t>
            </a:r>
            <a:r>
              <a:rPr lang="en-GB" sz="3000" dirty="0"/>
              <a:t>(0-2 ages)</a:t>
            </a:r>
            <a:endParaRPr lang="tr-TR" sz="3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3000" dirty="0"/>
              <a:t>Nursery Schools</a:t>
            </a:r>
            <a:r>
              <a:rPr lang="tr-TR" sz="3000" dirty="0"/>
              <a:t> </a:t>
            </a:r>
            <a:r>
              <a:rPr lang="en-GB" sz="3000" dirty="0"/>
              <a:t>(3-5 ages)</a:t>
            </a:r>
            <a:endParaRPr lang="tr-TR" sz="3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3000" dirty="0"/>
              <a:t>Preparation Nursery Schools(6 Ages) 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33485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95" y="0"/>
            <a:ext cx="9166595" cy="6858000"/>
          </a:xfrm>
        </p:spPr>
      </p:pic>
    </p:spTree>
    <p:extLst>
      <p:ext uri="{BB962C8B-B14F-4D97-AF65-F5344CB8AC3E}">
        <p14:creationId xmlns:p14="http://schemas.microsoft.com/office/powerpoint/2010/main" val="399281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827584" y="1916832"/>
            <a:ext cx="8153400" cy="4495800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2" name="Dikdörtgen 1"/>
          <p:cNvSpPr/>
          <p:nvPr/>
        </p:nvSpPr>
        <p:spPr>
          <a:xfrm>
            <a:off x="755576" y="1844824"/>
            <a:ext cx="87849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Primary Schools</a:t>
            </a:r>
          </a:p>
          <a:p>
            <a:endParaRPr lang="en-US" sz="3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000" dirty="0"/>
              <a:t>They are compulsory Private and State Schools. Students are from 66 months to ten years old.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dirty="0"/>
              <a:t>They just give the basic education.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dirty="0"/>
              <a:t>These institutions are;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000" dirty="0"/>
              <a:t>Free boarding primary schools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000" dirty="0"/>
              <a:t>Ordinary day schools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000" dirty="0"/>
              <a:t>Mobile educating(transporting students) schools</a:t>
            </a:r>
          </a:p>
        </p:txBody>
      </p:sp>
    </p:spTree>
    <p:extLst>
      <p:ext uri="{BB962C8B-B14F-4D97-AF65-F5344CB8AC3E}">
        <p14:creationId xmlns:p14="http://schemas.microsoft.com/office/powerpoint/2010/main" val="1237774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9730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99592" y="404664"/>
            <a:ext cx="70567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Secondary</a:t>
            </a:r>
            <a:r>
              <a:rPr lang="tr-TR" sz="3600" b="1" dirty="0"/>
              <a:t> </a:t>
            </a:r>
            <a:r>
              <a:rPr lang="en-GB" sz="3600" b="1" dirty="0"/>
              <a:t>Primary</a:t>
            </a:r>
            <a:r>
              <a:rPr lang="en-GB" sz="3600" dirty="0"/>
              <a:t> </a:t>
            </a:r>
            <a:r>
              <a:rPr lang="tr-TR" sz="3600" dirty="0"/>
              <a:t> </a:t>
            </a:r>
            <a:r>
              <a:rPr lang="en-GB" sz="3600" b="1" dirty="0"/>
              <a:t>Schools (10-14 Years)</a:t>
            </a:r>
            <a:endParaRPr lang="tr-TR" sz="3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3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/>
              <a:t>Primary Education Secondary Schools</a:t>
            </a:r>
            <a:r>
              <a:rPr lang="tr-TR" sz="3000" dirty="0"/>
              <a:t> </a:t>
            </a:r>
            <a:r>
              <a:rPr lang="tr-TR" sz="3000" dirty="0" err="1"/>
              <a:t>are</a:t>
            </a:r>
            <a:r>
              <a:rPr lang="tr-TR" sz="3000" dirty="0"/>
              <a:t>;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GB" sz="3000" dirty="0"/>
              <a:t>İmam(Religious Leader) Secondary Schools</a:t>
            </a:r>
            <a:endParaRPr lang="tr-TR" sz="3000" dirty="0"/>
          </a:p>
          <a:p>
            <a:pPr marL="514350" lvl="0" indent="-514350">
              <a:buFont typeface="+mj-lt"/>
              <a:buAutoNum type="alphaLcPeriod"/>
            </a:pPr>
            <a:r>
              <a:rPr lang="tr-TR" sz="3000" dirty="0"/>
              <a:t>Ordinary Secondary Schools</a:t>
            </a:r>
            <a:endParaRPr lang="en-GB" sz="3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3000" dirty="0"/>
              <a:t>They are compulsory, free boarding and day schools. Mobile education is also possible.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334852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3949874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126858" y="1885025"/>
            <a:ext cx="4318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Secondary Education </a:t>
            </a:r>
            <a:endParaRPr lang="tr-TR" sz="3600" b="1" dirty="0"/>
          </a:p>
        </p:txBody>
      </p:sp>
      <p:sp>
        <p:nvSpPr>
          <p:cNvPr id="4" name="Dikdörtgen 3"/>
          <p:cNvSpPr/>
          <p:nvPr/>
        </p:nvSpPr>
        <p:spPr>
          <a:xfrm>
            <a:off x="2098436" y="2996952"/>
            <a:ext cx="4274247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dirty="0"/>
              <a:t>A.</a:t>
            </a:r>
            <a:r>
              <a:rPr lang="tr-TR" sz="3000" dirty="0"/>
              <a:t> </a:t>
            </a:r>
            <a:r>
              <a:rPr lang="en-GB" sz="3000" dirty="0"/>
              <a:t>Academic High Schools</a:t>
            </a:r>
            <a:endParaRPr lang="tr-TR" sz="3000" dirty="0"/>
          </a:p>
          <a:p>
            <a:pPr marL="342900" indent="-342900"/>
            <a:endParaRPr lang="tr-TR" sz="3000" dirty="0"/>
          </a:p>
          <a:p>
            <a:r>
              <a:rPr lang="de-DE" sz="3000" dirty="0"/>
              <a:t>B.</a:t>
            </a:r>
            <a:r>
              <a:rPr lang="tr-TR" sz="3000" dirty="0"/>
              <a:t> </a:t>
            </a:r>
            <a:r>
              <a:rPr lang="en-GB" sz="3000" dirty="0"/>
              <a:t>Vocational </a:t>
            </a:r>
            <a:r>
              <a:rPr lang="tr-TR" sz="3000" dirty="0"/>
              <a:t>H</a:t>
            </a:r>
            <a:r>
              <a:rPr lang="en-GB" sz="3000" dirty="0" err="1"/>
              <a:t>igh</a:t>
            </a:r>
            <a:r>
              <a:rPr lang="en-GB" sz="3000" dirty="0"/>
              <a:t> Schools</a:t>
            </a:r>
            <a:endParaRPr lang="tr-TR" sz="3000" dirty="0"/>
          </a:p>
          <a:p>
            <a:pPr marL="342900" indent="-342900"/>
            <a:endParaRPr lang="tr-TR" sz="3000" dirty="0"/>
          </a:p>
          <a:p>
            <a:r>
              <a:rPr lang="de-DE" sz="3000" dirty="0"/>
              <a:t>C.</a:t>
            </a:r>
            <a:r>
              <a:rPr lang="tr-TR" sz="3000" dirty="0"/>
              <a:t> </a:t>
            </a:r>
            <a:r>
              <a:rPr lang="en-GB" sz="3000" dirty="0"/>
              <a:t>Skill Schools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12377740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451</Words>
  <Application>Microsoft Office PowerPoint</Application>
  <PresentationFormat>On-screen Show (4:3)</PresentationFormat>
  <Paragraphs>93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Algerian</vt:lpstr>
      <vt:lpstr>Arial</vt:lpstr>
      <vt:lpstr>Tw Cen MT</vt:lpstr>
      <vt:lpstr>Wingdings</vt:lpstr>
      <vt:lpstr>Wingdings 2</vt:lpstr>
      <vt:lpstr>Galathea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btr</dc:creator>
  <cp:lastModifiedBy>Özgür Korkmaz</cp:lastModifiedBy>
  <cp:revision>19</cp:revision>
  <dcterms:created xsi:type="dcterms:W3CDTF">2013-09-26T08:38:06Z</dcterms:created>
  <dcterms:modified xsi:type="dcterms:W3CDTF">2021-10-29T06:59:43Z</dcterms:modified>
</cp:coreProperties>
</file>