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74" r:id="rId2"/>
    <p:sldId id="279" r:id="rId3"/>
    <p:sldId id="256" r:id="rId4"/>
    <p:sldId id="280" r:id="rId5"/>
    <p:sldId id="257" r:id="rId6"/>
    <p:sldId id="275" r:id="rId7"/>
    <p:sldId id="258" r:id="rId8"/>
    <p:sldId id="276" r:id="rId9"/>
    <p:sldId id="260" r:id="rId10"/>
    <p:sldId id="261" r:id="rId11"/>
    <p:sldId id="281" r:id="rId12"/>
    <p:sldId id="286" r:id="rId13"/>
    <p:sldId id="287" r:id="rId14"/>
    <p:sldId id="277" r:id="rId15"/>
    <p:sldId id="264" r:id="rId16"/>
    <p:sldId id="278" r:id="rId17"/>
    <p:sldId id="283" r:id="rId18"/>
    <p:sldId id="267" r:id="rId19"/>
    <p:sldId id="268" r:id="rId20"/>
    <p:sldId id="271" r:id="rId21"/>
    <p:sldId id="272" r:id="rId22"/>
    <p:sldId id="284" r:id="rId23"/>
    <p:sldId id="285" r:id="rId24"/>
  </p:sldIdLst>
  <p:sldSz cx="9144000" cy="6858000" type="screen4x3"/>
  <p:notesSz cx="6858000" cy="9947275"/>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16" name="Slide Number Placeholder 15"/>
          <p:cNvSpPr>
            <a:spLocks noGrp="1"/>
          </p:cNvSpPr>
          <p:nvPr>
            <p:ph type="sldNum" sz="quarter" idx="11"/>
          </p:nvPr>
        </p:nvSpPr>
        <p:spPr/>
        <p:txBody>
          <a:bodyPr/>
          <a:lstStyle/>
          <a:p>
            <a:fld id="{B5BBC165-3BD5-455B-964D-64FC66EB2F93}" type="slidenum">
              <a:rPr lang="mk-MK" smtClean="0"/>
              <a:pPr/>
              <a:t>‹#›</a:t>
            </a:fld>
            <a:endParaRPr lang="mk-MK"/>
          </a:p>
        </p:txBody>
      </p:sp>
      <p:sp>
        <p:nvSpPr>
          <p:cNvPr id="17" name="Footer Placeholder 16"/>
          <p:cNvSpPr>
            <a:spLocks noGrp="1"/>
          </p:cNvSpPr>
          <p:nvPr>
            <p:ph type="ftr" sz="quarter" idx="12"/>
          </p:nvPr>
        </p:nvSpPr>
        <p:spPr/>
        <p:txBody>
          <a:bodyPr/>
          <a:lstStyle/>
          <a:p>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B5BBC165-3BD5-455B-964D-64FC66EB2F93}"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B5BBC165-3BD5-455B-964D-64FC66EB2F93}" type="slidenum">
              <a:rPr lang="mk-MK" smtClean="0"/>
              <a:pPr/>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62FF7C7-9B20-4312-AC42-11635DBC43BA}" type="datetimeFigureOut">
              <a:rPr lang="mk-MK" smtClean="0"/>
              <a:pPr/>
              <a:t>08.02.2019</a:t>
            </a:fld>
            <a:endParaRPr lang="mk-MK"/>
          </a:p>
        </p:txBody>
      </p:sp>
      <p:sp>
        <p:nvSpPr>
          <p:cNvPr id="15" name="Slide Number Placeholder 14"/>
          <p:cNvSpPr>
            <a:spLocks noGrp="1"/>
          </p:cNvSpPr>
          <p:nvPr>
            <p:ph type="sldNum" sz="quarter" idx="15"/>
          </p:nvPr>
        </p:nvSpPr>
        <p:spPr/>
        <p:txBody>
          <a:bodyPr/>
          <a:lstStyle>
            <a:lvl1pPr algn="ctr">
              <a:defRPr/>
            </a:lvl1pPr>
          </a:lstStyle>
          <a:p>
            <a:fld id="{B5BBC165-3BD5-455B-964D-64FC66EB2F93}" type="slidenum">
              <a:rPr lang="mk-MK" smtClean="0"/>
              <a:pPr/>
              <a:t>‹#›</a:t>
            </a:fld>
            <a:endParaRPr lang="mk-MK"/>
          </a:p>
        </p:txBody>
      </p:sp>
      <p:sp>
        <p:nvSpPr>
          <p:cNvPr id="16" name="Footer Placeholder 15"/>
          <p:cNvSpPr>
            <a:spLocks noGrp="1"/>
          </p:cNvSpPr>
          <p:nvPr>
            <p:ph type="ftr" sz="quarter" idx="16"/>
          </p:nvPr>
        </p:nvSpPr>
        <p:spPr/>
        <p:txBody>
          <a:bodyPr/>
          <a:lstStyle/>
          <a:p>
            <a:endParaRPr lang="mk-MK"/>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B5BBC165-3BD5-455B-964D-64FC66EB2F93}" type="slidenum">
              <a:rPr lang="mk-MK" smtClean="0"/>
              <a:pPr/>
              <a:t>‹#›</a:t>
            </a:fld>
            <a:endParaRPr lang="mk-MK"/>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B5BBC165-3BD5-455B-964D-64FC66EB2F93}" type="slidenum">
              <a:rPr lang="mk-MK" smtClean="0"/>
              <a:pPr/>
              <a:t>‹#›</a:t>
            </a:fld>
            <a:endParaRPr lang="mk-MK"/>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5BBC165-3BD5-455B-964D-64FC66EB2F93}" type="slidenum">
              <a:rPr lang="mk-MK" smtClean="0"/>
              <a:pPr/>
              <a:t>‹#›</a:t>
            </a:fld>
            <a:endParaRPr lang="mk-MK"/>
          </a:p>
        </p:txBody>
      </p:sp>
      <p:sp>
        <p:nvSpPr>
          <p:cNvPr id="8" name="Footer Placeholder 7"/>
          <p:cNvSpPr>
            <a:spLocks noGrp="1"/>
          </p:cNvSpPr>
          <p:nvPr>
            <p:ph type="ftr" sz="quarter" idx="11"/>
          </p:nvPr>
        </p:nvSpPr>
        <p:spPr/>
        <p:txBody>
          <a:bodyPr/>
          <a:lstStyle/>
          <a:p>
            <a:endParaRPr lang="mk-MK"/>
          </a:p>
        </p:txBody>
      </p:sp>
      <p:sp>
        <p:nvSpPr>
          <p:cNvPr id="7" name="Date Placeholder 6"/>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B5BBC165-3BD5-455B-964D-64FC66EB2F93}" type="slidenum">
              <a:rPr lang="mk-MK" smtClean="0"/>
              <a:pPr/>
              <a:t>‹#›</a:t>
            </a:fld>
            <a:endParaRPr lang="mk-MK"/>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B5BBC165-3BD5-455B-964D-64FC66EB2F93}"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62FF7C7-9B20-4312-AC42-11635DBC43BA}" type="datetimeFigureOut">
              <a:rPr lang="mk-MK" smtClean="0"/>
              <a:pPr/>
              <a:t>08.02.2019</a:t>
            </a:fld>
            <a:endParaRPr lang="mk-MK"/>
          </a:p>
        </p:txBody>
      </p:sp>
      <p:sp>
        <p:nvSpPr>
          <p:cNvPr id="9" name="Slide Number Placeholder 8"/>
          <p:cNvSpPr>
            <a:spLocks noGrp="1"/>
          </p:cNvSpPr>
          <p:nvPr>
            <p:ph type="sldNum" sz="quarter" idx="15"/>
          </p:nvPr>
        </p:nvSpPr>
        <p:spPr/>
        <p:txBody>
          <a:bodyPr/>
          <a:lstStyle/>
          <a:p>
            <a:fld id="{B5BBC165-3BD5-455B-964D-64FC66EB2F93}" type="slidenum">
              <a:rPr lang="mk-MK" smtClean="0"/>
              <a:pPr/>
              <a:t>‹#›</a:t>
            </a:fld>
            <a:endParaRPr lang="mk-MK"/>
          </a:p>
        </p:txBody>
      </p:sp>
      <p:sp>
        <p:nvSpPr>
          <p:cNvPr id="10" name="Footer Placeholder 9"/>
          <p:cNvSpPr>
            <a:spLocks noGrp="1"/>
          </p:cNvSpPr>
          <p:nvPr>
            <p:ph type="ftr" sz="quarter" idx="16"/>
          </p:nvPr>
        </p:nvSpPr>
        <p:spPr/>
        <p:txBody>
          <a:bodyPr/>
          <a:lstStyle/>
          <a:p>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62FF7C7-9B20-4312-AC42-11635DBC43BA}" type="datetimeFigureOut">
              <a:rPr lang="mk-MK" smtClean="0"/>
              <a:pPr/>
              <a:t>08.02.2019</a:t>
            </a:fld>
            <a:endParaRPr lang="mk-MK"/>
          </a:p>
        </p:txBody>
      </p:sp>
      <p:sp>
        <p:nvSpPr>
          <p:cNvPr id="9" name="Slide Number Placeholder 8"/>
          <p:cNvSpPr>
            <a:spLocks noGrp="1"/>
          </p:cNvSpPr>
          <p:nvPr>
            <p:ph type="sldNum" sz="quarter" idx="11"/>
          </p:nvPr>
        </p:nvSpPr>
        <p:spPr/>
        <p:txBody>
          <a:bodyPr/>
          <a:lstStyle/>
          <a:p>
            <a:fld id="{B5BBC165-3BD5-455B-964D-64FC66EB2F93}" type="slidenum">
              <a:rPr lang="mk-MK" smtClean="0"/>
              <a:pPr/>
              <a:t>‹#›</a:t>
            </a:fld>
            <a:endParaRPr lang="mk-MK"/>
          </a:p>
        </p:txBody>
      </p:sp>
      <p:sp>
        <p:nvSpPr>
          <p:cNvPr id="10" name="Footer Placeholder 9"/>
          <p:cNvSpPr>
            <a:spLocks noGrp="1"/>
          </p:cNvSpPr>
          <p:nvPr>
            <p:ph type="ftr" sz="quarter" idx="12"/>
          </p:nvPr>
        </p:nvSpPr>
        <p:spPr/>
        <p:txBody>
          <a:bodyPr/>
          <a:lstStyle/>
          <a:p>
            <a:endParaRPr lang="mk-M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62FF7C7-9B20-4312-AC42-11635DBC43BA}" type="datetimeFigureOut">
              <a:rPr lang="mk-MK" smtClean="0"/>
              <a:pPr/>
              <a:t>08.02.2019</a:t>
            </a:fld>
            <a:endParaRPr lang="mk-MK"/>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mk-MK"/>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5BBC165-3BD5-455B-964D-64FC66EB2F93}" type="slidenum">
              <a:rPr lang="mk-MK" smtClean="0"/>
              <a:pPr/>
              <a:t>‹#›</a:t>
            </a:fld>
            <a:endParaRPr lang="mk-MK"/>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42070-tetovo-locator-map.jpg"/>
          <p:cNvPicPr>
            <a:picLocks noGrp="1" noChangeAspect="1"/>
          </p:cNvPicPr>
          <p:nvPr>
            <p:ph idx="1"/>
          </p:nvPr>
        </p:nvPicPr>
        <p:blipFill>
          <a:blip r:embed="rId2" cstate="print"/>
          <a:stretch>
            <a:fillRect/>
          </a:stretch>
        </p:blipFill>
        <p:spPr>
          <a:xfrm>
            <a:off x="1104900" y="1785937"/>
            <a:ext cx="6934200" cy="4048125"/>
          </a:xfrm>
        </p:spPr>
      </p:pic>
      <p:sp>
        <p:nvSpPr>
          <p:cNvPr id="2" name="Title 1"/>
          <p:cNvSpPr>
            <a:spLocks noGrp="1"/>
          </p:cNvSpPr>
          <p:nvPr>
            <p:ph type="title"/>
          </p:nvPr>
        </p:nvSpPr>
        <p:spPr/>
        <p:txBody>
          <a:bodyPr/>
          <a:lstStyle/>
          <a:p>
            <a:r>
              <a:rPr lang="en-US" i="1" u="sng" dirty="0" err="1" smtClean="0">
                <a:latin typeface="Algerian" pitchFamily="82" charset="0"/>
              </a:rPr>
              <a:t>Tetovo</a:t>
            </a:r>
            <a:r>
              <a:rPr lang="en-US" i="1" u="sng" dirty="0" smtClean="0">
                <a:latin typeface="Algerian" pitchFamily="82" charset="0"/>
              </a:rPr>
              <a:t>, Macedonia</a:t>
            </a:r>
            <a:endParaRPr lang="mk-MK" i="1" u="sn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fontScale="70000" lnSpcReduction="20000"/>
          </a:bodyPr>
          <a:lstStyle/>
          <a:p>
            <a:pPr algn="ctr" fontAlgn="base">
              <a:buNone/>
            </a:pPr>
            <a:r>
              <a:rPr lang="mk-MK" sz="4500" b="1" u="sng" dirty="0"/>
              <a:t>Climate conditions</a:t>
            </a:r>
          </a:p>
          <a:p>
            <a:pPr fontAlgn="base">
              <a:buNone/>
            </a:pPr>
            <a:r>
              <a:rPr lang="en-US" sz="4000" dirty="0" smtClean="0"/>
              <a:t>    </a:t>
            </a:r>
          </a:p>
          <a:p>
            <a:pPr fontAlgn="base">
              <a:buNone/>
            </a:pPr>
            <a:r>
              <a:rPr lang="en-US" sz="4000" dirty="0" smtClean="0"/>
              <a:t>    </a:t>
            </a:r>
            <a:r>
              <a:rPr lang="mk-MK" sz="3800" dirty="0" smtClean="0"/>
              <a:t>A </a:t>
            </a:r>
            <a:r>
              <a:rPr lang="mk-MK" sz="3800" dirty="0"/>
              <a:t>city with a medium continental climate with warm and relatively humid summers, cold and snowy winter, spring and autumn with frequent precipitation. Natural conditions such as climate, relief, geological composition of the country enabled many water sources to appear in the Tetovo </a:t>
            </a:r>
            <a:r>
              <a:rPr lang="mk-MK" sz="3800" dirty="0" smtClean="0"/>
              <a:t>area.</a:t>
            </a:r>
            <a:endParaRPr lang="en-US" sz="3800" dirty="0" smtClean="0"/>
          </a:p>
          <a:p>
            <a:pPr fontAlgn="base">
              <a:buNone/>
            </a:pPr>
            <a:r>
              <a:rPr lang="en-US" sz="3800" dirty="0" smtClean="0"/>
              <a:t>    </a:t>
            </a:r>
            <a:r>
              <a:rPr lang="mk-MK" sz="3800" dirty="0" smtClean="0"/>
              <a:t>The </a:t>
            </a:r>
            <a:r>
              <a:rPr lang="mk-MK" sz="3800" dirty="0"/>
              <a:t>city was divided into two parts in the past, Upper and Lower Charsia. In the upper part, mostly Muslims lived, and in the lower Christians. Tetovo as a multicultural environment is characterized mainly by two major religions. These are Islam and Christianity, i.e. Orthodoxy.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0933586_2228352440736119_2594432633609912320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taatliche_Universität_von_Tetovo.jpg"/>
          <p:cNvPicPr>
            <a:picLocks noGrp="1" noChangeAspect="1"/>
          </p:cNvPicPr>
          <p:nvPr>
            <p:ph sz="half" idx="1"/>
          </p:nvPr>
        </p:nvPicPr>
        <p:blipFill>
          <a:blip r:embed="rId2" cstate="print"/>
          <a:stretch>
            <a:fillRect/>
          </a:stretch>
        </p:blipFill>
        <p:spPr>
          <a:xfrm>
            <a:off x="467544" y="1700808"/>
            <a:ext cx="4059238" cy="3044429"/>
          </a:xfrm>
        </p:spPr>
      </p:pic>
      <p:pic>
        <p:nvPicPr>
          <p:cNvPr id="11" name="Content Placeholder 10" descr="23592464_1964160863821946_243252591190786104_o.jpg"/>
          <p:cNvPicPr>
            <a:picLocks noGrp="1" noChangeAspect="1"/>
          </p:cNvPicPr>
          <p:nvPr>
            <p:ph sz="half" idx="2"/>
          </p:nvPr>
        </p:nvPicPr>
        <p:blipFill>
          <a:blip r:embed="rId3" cstate="print"/>
          <a:stretch>
            <a:fillRect/>
          </a:stretch>
        </p:blipFill>
        <p:spPr>
          <a:xfrm>
            <a:off x="4572000" y="1700808"/>
            <a:ext cx="4176464" cy="3096344"/>
          </a:xfrm>
        </p:spPr>
      </p:pic>
      <p:sp>
        <p:nvSpPr>
          <p:cNvPr id="8" name="TextBox 7"/>
          <p:cNvSpPr txBox="1"/>
          <p:nvPr/>
        </p:nvSpPr>
        <p:spPr>
          <a:xfrm>
            <a:off x="547936" y="485056"/>
            <a:ext cx="8280920" cy="369332"/>
          </a:xfrm>
          <a:prstGeom prst="rect">
            <a:avLst/>
          </a:prstGeom>
          <a:noFill/>
        </p:spPr>
        <p:txBody>
          <a:bodyPr wrap="square" rtlCol="0">
            <a:spAutoFit/>
          </a:bodyPr>
          <a:lstStyle/>
          <a:p>
            <a:endParaRPr lang="mk-MK" dirty="0"/>
          </a:p>
        </p:txBody>
      </p:sp>
      <p:sp>
        <p:nvSpPr>
          <p:cNvPr id="9" name="TextBox 8"/>
          <p:cNvSpPr txBox="1"/>
          <p:nvPr/>
        </p:nvSpPr>
        <p:spPr>
          <a:xfrm>
            <a:off x="467544" y="404664"/>
            <a:ext cx="8136904" cy="1015663"/>
          </a:xfrm>
          <a:prstGeom prst="rect">
            <a:avLst/>
          </a:prstGeom>
          <a:noFill/>
        </p:spPr>
        <p:txBody>
          <a:bodyPr wrap="square" rtlCol="0">
            <a:spAutoFit/>
          </a:bodyPr>
          <a:lstStyle/>
          <a:p>
            <a:r>
              <a:rPr lang="en-US" sz="2000" dirty="0" err="1" smtClean="0"/>
              <a:t>Tetovo</a:t>
            </a:r>
            <a:r>
              <a:rPr lang="en-US" sz="2000" dirty="0" smtClean="0"/>
              <a:t> also has two universities: the South East European University, which is the third largest university in Macedonia and the State University of </a:t>
            </a:r>
            <a:r>
              <a:rPr lang="en-US" sz="2000" dirty="0" err="1" smtClean="0"/>
              <a:t>Tetovo</a:t>
            </a:r>
            <a:r>
              <a:rPr lang="en-US" sz="2000" dirty="0" smtClean="0"/>
              <a:t>.</a:t>
            </a:r>
            <a:endParaRPr lang="mk-MK" sz="2000" dirty="0"/>
          </a:p>
        </p:txBody>
      </p:sp>
      <p:sp>
        <p:nvSpPr>
          <p:cNvPr id="12" name="TextBox 11"/>
          <p:cNvSpPr txBox="1"/>
          <p:nvPr/>
        </p:nvSpPr>
        <p:spPr>
          <a:xfrm>
            <a:off x="539552" y="5013176"/>
            <a:ext cx="8064896" cy="646331"/>
          </a:xfrm>
          <a:prstGeom prst="rect">
            <a:avLst/>
          </a:prstGeom>
          <a:noFill/>
        </p:spPr>
        <p:txBody>
          <a:bodyPr wrap="square" rtlCol="0">
            <a:spAutoFit/>
          </a:bodyPr>
          <a:lstStyle/>
          <a:p>
            <a:pPr algn="ctr"/>
            <a:r>
              <a:rPr lang="en-US" sz="3600" dirty="0" smtClean="0">
                <a:latin typeface="Algerian" pitchFamily="82" charset="0"/>
              </a:rPr>
              <a:t>Universities of </a:t>
            </a:r>
            <a:r>
              <a:rPr lang="en-US" sz="3600" dirty="0" err="1" smtClean="0">
                <a:latin typeface="Algerian" pitchFamily="82" charset="0"/>
              </a:rPr>
              <a:t>Tetovo</a:t>
            </a:r>
            <a:endParaRPr lang="mk-MK"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259288"/>
          </a:xfrm>
        </p:spPr>
        <p:txBody>
          <a:bodyPr>
            <a:normAutofit/>
          </a:bodyPr>
          <a:lstStyle/>
          <a:p>
            <a:pPr>
              <a:buNone/>
            </a:pPr>
            <a:r>
              <a:rPr lang="en-US" sz="2900" dirty="0" smtClean="0"/>
              <a:t>The most valuable objects in the city are:</a:t>
            </a:r>
          </a:p>
          <a:p>
            <a:pPr>
              <a:buNone/>
            </a:pPr>
            <a:endParaRPr lang="en-US" sz="2900" dirty="0" smtClean="0"/>
          </a:p>
          <a:p>
            <a:r>
              <a:rPr lang="en-US" sz="2900" dirty="0" smtClean="0"/>
              <a:t>The painted mosque (</a:t>
            </a:r>
            <a:r>
              <a:rPr lang="en-US" sz="2900" dirty="0" err="1" smtClean="0"/>
              <a:t>Xhamia</a:t>
            </a:r>
            <a:r>
              <a:rPr lang="en-US" sz="2900" dirty="0" smtClean="0"/>
              <a:t> e </a:t>
            </a:r>
            <a:r>
              <a:rPr lang="en-US" sz="2900" dirty="0" err="1" smtClean="0"/>
              <a:t>larme</a:t>
            </a:r>
            <a:r>
              <a:rPr lang="en-US" sz="2900" dirty="0" smtClean="0"/>
              <a:t>);</a:t>
            </a:r>
          </a:p>
          <a:p>
            <a:r>
              <a:rPr lang="en-US" sz="2900" dirty="0" err="1" smtClean="0"/>
              <a:t>Hamam</a:t>
            </a:r>
            <a:r>
              <a:rPr lang="en-US" sz="2900" dirty="0" smtClean="0"/>
              <a:t> - near the </a:t>
            </a:r>
            <a:r>
              <a:rPr lang="en-US" sz="2900" dirty="0" err="1" smtClean="0"/>
              <a:t>Shkumbin</a:t>
            </a:r>
            <a:r>
              <a:rPr lang="en-US" sz="2900" dirty="0" smtClean="0"/>
              <a:t> River in </a:t>
            </a:r>
            <a:r>
              <a:rPr lang="en-US" sz="2900" dirty="0" err="1" smtClean="0"/>
              <a:t>Tetovo</a:t>
            </a:r>
            <a:r>
              <a:rPr lang="en-US" sz="2900" dirty="0" smtClean="0"/>
              <a:t>;</a:t>
            </a:r>
          </a:p>
          <a:p>
            <a:r>
              <a:rPr lang="en-US" sz="2900" dirty="0" smtClean="0"/>
              <a:t>The Castle of </a:t>
            </a:r>
            <a:r>
              <a:rPr lang="en-US" sz="2900" dirty="0" err="1" smtClean="0"/>
              <a:t>Baltepes</a:t>
            </a:r>
            <a:r>
              <a:rPr lang="en-US" sz="2900" dirty="0" smtClean="0"/>
              <a:t> (</a:t>
            </a:r>
            <a:r>
              <a:rPr lang="en-US" sz="2900" dirty="0" err="1" smtClean="0"/>
              <a:t>Kalaja</a:t>
            </a:r>
            <a:r>
              <a:rPr lang="en-US" sz="2900" dirty="0" smtClean="0"/>
              <a:t> e </a:t>
            </a:r>
            <a:r>
              <a:rPr lang="en-US" sz="2900" dirty="0" err="1" smtClean="0"/>
              <a:t>Baltepes</a:t>
            </a:r>
            <a:r>
              <a:rPr lang="en-US" sz="2900" dirty="0" smtClean="0"/>
              <a:t>);</a:t>
            </a:r>
          </a:p>
          <a:p>
            <a:r>
              <a:rPr lang="en-US" sz="2900" dirty="0" smtClean="0"/>
              <a:t>Baba </a:t>
            </a:r>
            <a:r>
              <a:rPr lang="en-US" sz="2900" dirty="0" err="1" smtClean="0"/>
              <a:t>Harabat's</a:t>
            </a:r>
            <a:r>
              <a:rPr lang="en-US" sz="2900" dirty="0" smtClean="0"/>
              <a:t> </a:t>
            </a:r>
            <a:r>
              <a:rPr lang="en-US" sz="2900" dirty="0" err="1" smtClean="0"/>
              <a:t>Tekke</a:t>
            </a:r>
            <a:r>
              <a:rPr lang="en-US" sz="2900" dirty="0" smtClean="0"/>
              <a:t> (</a:t>
            </a:r>
            <a:r>
              <a:rPr lang="en-US" sz="2900" dirty="0" err="1" smtClean="0"/>
              <a:t>Arabati</a:t>
            </a:r>
            <a:r>
              <a:rPr lang="en-US" sz="2900" dirty="0" smtClean="0"/>
              <a:t> Baba </a:t>
            </a:r>
            <a:r>
              <a:rPr lang="en-US" sz="2900" dirty="0" err="1" smtClean="0"/>
              <a:t>Teqe</a:t>
            </a:r>
            <a:r>
              <a:rPr lang="en-US" sz="2900" dirty="0" smtClean="0"/>
              <a:t>);</a:t>
            </a:r>
          </a:p>
          <a:p>
            <a:r>
              <a:rPr lang="en-US" sz="2900" dirty="0" smtClean="0"/>
              <a:t>Hills of the sun (</a:t>
            </a:r>
            <a:r>
              <a:rPr lang="en-US" sz="2900" dirty="0" err="1" smtClean="0"/>
              <a:t>Kodra</a:t>
            </a:r>
            <a:r>
              <a:rPr lang="en-US" sz="2900" dirty="0" smtClean="0"/>
              <a:t> e </a:t>
            </a:r>
            <a:r>
              <a:rPr lang="en-US" sz="2900" dirty="0" err="1" smtClean="0"/>
              <a:t>Diellit</a:t>
            </a:r>
            <a:r>
              <a:rPr lang="en-US" sz="2900" dirty="0" smtClean="0"/>
              <a:t>).</a:t>
            </a:r>
            <a:endParaRPr lang="mk-MK" sz="2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0"/>
            <a:ext cx="6408712" cy="1052736"/>
          </a:xfrm>
        </p:spPr>
        <p:txBody>
          <a:bodyPr>
            <a:normAutofit/>
          </a:bodyPr>
          <a:lstStyle/>
          <a:p>
            <a:pPr algn="ctr"/>
            <a:r>
              <a:rPr lang="mk-MK" sz="3100" i="1" u="sng" dirty="0"/>
              <a:t>Tetovo Kale (19th century)</a:t>
            </a:r>
            <a:r>
              <a:rPr lang="mk-MK" i="1" u="sng" dirty="0"/>
              <a:t/>
            </a:r>
            <a:br>
              <a:rPr lang="mk-MK" i="1" u="sng" dirty="0"/>
            </a:br>
            <a:endParaRPr lang="mk-MK" i="1" u="sng" dirty="0"/>
          </a:p>
        </p:txBody>
      </p:sp>
      <p:pic>
        <p:nvPicPr>
          <p:cNvPr id="7" name="Picture Placeholder 6" descr="1280px-Тетовско_Кале_(47).JPG"/>
          <p:cNvPicPr>
            <a:picLocks noGrp="1" noChangeAspect="1"/>
          </p:cNvPicPr>
          <p:nvPr>
            <p:ph type="pic" idx="1"/>
          </p:nvPr>
        </p:nvPicPr>
        <p:blipFill>
          <a:blip r:embed="rId2" cstate="print"/>
          <a:srcRect l="13772" r="13772"/>
          <a:stretch>
            <a:fillRect/>
          </a:stretch>
        </p:blipFill>
        <p:spPr>
          <a:xfrm>
            <a:off x="1187624" y="3356992"/>
            <a:ext cx="5904656" cy="3096344"/>
          </a:xfrm>
        </p:spPr>
      </p:pic>
      <p:sp>
        <p:nvSpPr>
          <p:cNvPr id="6" name="Text Placeholder 5"/>
          <p:cNvSpPr>
            <a:spLocks noGrp="1"/>
          </p:cNvSpPr>
          <p:nvPr>
            <p:ph type="body" sz="half" idx="2"/>
          </p:nvPr>
        </p:nvSpPr>
        <p:spPr>
          <a:xfrm>
            <a:off x="1043608" y="764704"/>
            <a:ext cx="6768752" cy="2520280"/>
          </a:xfrm>
        </p:spPr>
        <p:txBody>
          <a:bodyPr>
            <a:noAutofit/>
          </a:bodyPr>
          <a:lstStyle/>
          <a:p>
            <a:r>
              <a:rPr lang="en-US" sz="1800" dirty="0" smtClean="0"/>
              <a:t> </a:t>
            </a:r>
            <a:r>
              <a:rPr lang="mk-MK" sz="1800" dirty="0" smtClean="0"/>
              <a:t>Tetovo Kale is a more recent fortress, built around 1820. It is located in the immediate vicinity of Tetovo, at the foot of Shar Planina. It has an altitude of about 800 metres above sea level, and in relation to the city rises about 300 metres. The construction was initiated by Redzip Pasha and it was continued by his son, Abdurahman Pasha. The fortress was built of calcareous and carved stone</a:t>
            </a:r>
            <a:r>
              <a:rPr lang="en-US" sz="1800" dirty="0" smtClean="0"/>
              <a:t>.</a:t>
            </a:r>
            <a:endParaRPr lang="mk-MK"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7"/>
            <a:ext cx="8229600" cy="2786651"/>
          </a:xfrm>
        </p:spPr>
        <p:txBody>
          <a:bodyPr>
            <a:normAutofit/>
          </a:bodyPr>
          <a:lstStyle/>
          <a:p>
            <a:pPr algn="ctr" fontAlgn="base">
              <a:buNone/>
            </a:pPr>
            <a:r>
              <a:rPr lang="mk-MK" b="1" u="sng" dirty="0"/>
              <a:t>Church Ss. Cyril and Methodius</a:t>
            </a:r>
          </a:p>
          <a:p>
            <a:pPr>
              <a:buNone/>
            </a:pPr>
            <a:r>
              <a:rPr lang="en-US" dirty="0" smtClean="0"/>
              <a:t>    </a:t>
            </a:r>
            <a:r>
              <a:rPr lang="mk-MK" sz="2800" dirty="0" smtClean="0"/>
              <a:t>This </a:t>
            </a:r>
            <a:r>
              <a:rPr lang="mk-MK" sz="2800" dirty="0"/>
              <a:t>church is located in the old part of Tetovo. It was built in the period from 1903 to 1918, and it was consecrated in 1925. The frescoes were made by Danilo Nestorovski in 1924. The church is a three-nave basilica with a central dome</a:t>
            </a:r>
          </a:p>
        </p:txBody>
      </p:sp>
      <p:pic>
        <p:nvPicPr>
          <p:cNvPr id="4" name="Picture 3" descr="Tetovo Church Ss. Cyril and Methodius"/>
          <p:cNvPicPr/>
          <p:nvPr/>
        </p:nvPicPr>
        <p:blipFill>
          <a:blip r:embed="rId2" cstate="print"/>
          <a:srcRect/>
          <a:stretch>
            <a:fillRect/>
          </a:stretch>
        </p:blipFill>
        <p:spPr bwMode="auto">
          <a:xfrm>
            <a:off x="1285852" y="3571876"/>
            <a:ext cx="6643734" cy="2852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80px-Sv._Nikola_vo_Tetovo_0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Шарена_Џамија.jpg"/>
          <p:cNvPicPr>
            <a:picLocks noGrp="1" noChangeAspect="1"/>
          </p:cNvPicPr>
          <p:nvPr>
            <p:ph sz="quarter" idx="1"/>
          </p:nvPr>
        </p:nvPicPr>
        <p:blipFill>
          <a:blip r:embed="rId2" cstate="print"/>
          <a:stretch>
            <a:fillRect/>
          </a:stretch>
        </p:blipFill>
        <p:spPr>
          <a:xfrm>
            <a:off x="3707904" y="1988840"/>
            <a:ext cx="4876800" cy="3238500"/>
          </a:xfrm>
        </p:spPr>
      </p:pic>
      <p:sp>
        <p:nvSpPr>
          <p:cNvPr id="6" name="Text Placeholder 5"/>
          <p:cNvSpPr>
            <a:spLocks noGrp="1"/>
          </p:cNvSpPr>
          <p:nvPr>
            <p:ph type="body" idx="2"/>
          </p:nvPr>
        </p:nvSpPr>
        <p:spPr>
          <a:xfrm>
            <a:off x="467544" y="836712"/>
            <a:ext cx="3008313" cy="5544616"/>
          </a:xfrm>
        </p:spPr>
        <p:txBody>
          <a:bodyPr>
            <a:noAutofit/>
          </a:bodyPr>
          <a:lstStyle/>
          <a:p>
            <a:r>
              <a:rPr lang="en-US" dirty="0" smtClean="0">
                <a:latin typeface="Bell MT" pitchFamily="18" charset="0"/>
              </a:rPr>
              <a:t>It is a monument of culture dating from the 15th century, which was upgraded and expanded in the 19th century by </a:t>
            </a:r>
            <a:r>
              <a:rPr lang="en-US" dirty="0" err="1" smtClean="0">
                <a:latin typeface="Bell MT" pitchFamily="18" charset="0"/>
              </a:rPr>
              <a:t>Abdurahman</a:t>
            </a:r>
            <a:r>
              <a:rPr lang="en-US" dirty="0" smtClean="0">
                <a:latin typeface="Bell MT" pitchFamily="18" charset="0"/>
              </a:rPr>
              <a:t> Pasha, a Turkish feudal master of the </a:t>
            </a:r>
            <a:r>
              <a:rPr lang="en-US" dirty="0" err="1" smtClean="0">
                <a:latin typeface="Bell MT" pitchFamily="18" charset="0"/>
              </a:rPr>
              <a:t>Tetovo</a:t>
            </a:r>
            <a:r>
              <a:rPr lang="en-US" dirty="0" smtClean="0">
                <a:latin typeface="Bell MT" pitchFamily="18" charset="0"/>
              </a:rPr>
              <a:t> </a:t>
            </a:r>
            <a:r>
              <a:rPr lang="en-US" dirty="0" err="1" smtClean="0">
                <a:latin typeface="Bell MT" pitchFamily="18" charset="0"/>
              </a:rPr>
              <a:t>pashalak</a:t>
            </a:r>
            <a:r>
              <a:rPr lang="en-US" dirty="0" smtClean="0">
                <a:latin typeface="Bell MT" pitchFamily="18" charset="0"/>
              </a:rPr>
              <a:t>. It is located in the old part of </a:t>
            </a:r>
            <a:r>
              <a:rPr lang="en-US" dirty="0" err="1" smtClean="0">
                <a:latin typeface="Bell MT" pitchFamily="18" charset="0"/>
              </a:rPr>
              <a:t>Tetovo</a:t>
            </a:r>
            <a:r>
              <a:rPr lang="en-US" dirty="0" smtClean="0">
                <a:latin typeface="Bell MT" pitchFamily="18" charset="0"/>
              </a:rPr>
              <a:t>, beside the river Pena. It is a one-room square building with an architectural combination of Baroque and Neoclassical Ottoman construction style. </a:t>
            </a:r>
            <a:r>
              <a:rPr lang="en-US" dirty="0" err="1" smtClean="0">
                <a:latin typeface="Bell MT" pitchFamily="18" charset="0"/>
              </a:rPr>
              <a:t>TThe</a:t>
            </a:r>
            <a:r>
              <a:rPr lang="en-US" dirty="0" smtClean="0">
                <a:latin typeface="Bell MT" pitchFamily="18" charset="0"/>
              </a:rPr>
              <a:t> numerous vividly painted ornaments, the </a:t>
            </a:r>
            <a:r>
              <a:rPr lang="en-US" dirty="0" err="1" smtClean="0">
                <a:latin typeface="Bell MT" pitchFamily="18" charset="0"/>
              </a:rPr>
              <a:t>colourfulness</a:t>
            </a:r>
            <a:r>
              <a:rPr lang="en-US" dirty="0" smtClean="0">
                <a:latin typeface="Bell MT" pitchFamily="18" charset="0"/>
              </a:rPr>
              <a:t> and the used painting techniques are a rarity and an extraordinary work of Islamic architecture. </a:t>
            </a:r>
            <a:endParaRPr lang="mk-MK" dirty="0"/>
          </a:p>
        </p:txBody>
      </p:sp>
      <p:sp>
        <p:nvSpPr>
          <p:cNvPr id="4" name="Title 3"/>
          <p:cNvSpPr>
            <a:spLocks noGrp="1"/>
          </p:cNvSpPr>
          <p:nvPr>
            <p:ph type="title"/>
          </p:nvPr>
        </p:nvSpPr>
        <p:spPr>
          <a:xfrm>
            <a:off x="683568" y="332656"/>
            <a:ext cx="7848872" cy="562744"/>
          </a:xfrm>
        </p:spPr>
        <p:txBody>
          <a:bodyPr>
            <a:normAutofit/>
          </a:bodyPr>
          <a:lstStyle/>
          <a:p>
            <a:r>
              <a:rPr lang="mk-MK" sz="2400" u="sng" dirty="0" smtClean="0"/>
              <a:t>Painted mosque – Sharena Dzamija (15th century)</a:t>
            </a:r>
            <a:endParaRPr lang="mk-MK"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9"/>
            <a:ext cx="8258204" cy="2571767"/>
          </a:xfrm>
        </p:spPr>
        <p:txBody>
          <a:bodyPr>
            <a:normAutofit/>
          </a:bodyPr>
          <a:lstStyle/>
          <a:p>
            <a:pPr>
              <a:buNone/>
            </a:pPr>
            <a:r>
              <a:rPr lang="en-US" dirty="0"/>
              <a:t> </a:t>
            </a:r>
            <a:r>
              <a:rPr lang="en-US" dirty="0" smtClean="0"/>
              <a:t>   </a:t>
            </a:r>
            <a:endParaRPr lang="mk-MK" sz="2600" dirty="0" smtClean="0"/>
          </a:p>
          <a:p>
            <a:endParaRPr lang="mk-MK" sz="2800" dirty="0"/>
          </a:p>
        </p:txBody>
      </p:sp>
      <p:pic>
        <p:nvPicPr>
          <p:cNvPr id="5" name="Picture 4" descr="1532015_314552822034213_6910699933048645373_o.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3"/>
            <a:ext cx="8229600" cy="2786081"/>
          </a:xfrm>
        </p:spPr>
        <p:txBody>
          <a:bodyPr>
            <a:normAutofit fontScale="70000" lnSpcReduction="20000"/>
          </a:bodyPr>
          <a:lstStyle/>
          <a:p>
            <a:pPr algn="ctr" fontAlgn="base">
              <a:buNone/>
            </a:pPr>
            <a:r>
              <a:rPr lang="mk-MK" sz="3600" b="1" i="1" u="sng" dirty="0"/>
              <a:t>Arababati-baba tekke (XIX century)</a:t>
            </a:r>
            <a:endParaRPr lang="mk-MK" sz="3600" i="1" u="sng" dirty="0"/>
          </a:p>
          <a:p>
            <a:pPr fontAlgn="base">
              <a:buNone/>
            </a:pPr>
            <a:r>
              <a:rPr lang="en-US" sz="3100" dirty="0" smtClean="0"/>
              <a:t>     </a:t>
            </a:r>
            <a:r>
              <a:rPr lang="mk-MK" sz="3100" dirty="0" smtClean="0"/>
              <a:t>Arabati-baba </a:t>
            </a:r>
            <a:r>
              <a:rPr lang="mk-MK" sz="3100" dirty="0"/>
              <a:t>tekke was built in the 19th century by Redzep Pasha and his son Abdurahman Pasha. It is a religious building, in addition to the Sersem Ali-Baba's turbe from the 16th century, and to this day the fountain, tower, turbe, kitchen with dining room, faucet, guest accommodation, dervishane and haremlik are preserved. All of this is part of the complex, which until 1912 had an active dervish life until 1912. Nowadays, it houses the National Museum of Tetovo.</a:t>
            </a:r>
          </a:p>
          <a:p>
            <a:endParaRPr lang="mk-MK" dirty="0"/>
          </a:p>
        </p:txBody>
      </p:sp>
      <p:pic>
        <p:nvPicPr>
          <p:cNvPr id="5" name="Picture 4" descr="24_big.jpg"/>
          <p:cNvPicPr>
            <a:picLocks noChangeAspect="1"/>
          </p:cNvPicPr>
          <p:nvPr/>
        </p:nvPicPr>
        <p:blipFill>
          <a:blip r:embed="rId2" cstate="print"/>
          <a:stretch>
            <a:fillRect/>
          </a:stretch>
        </p:blipFill>
        <p:spPr>
          <a:xfrm>
            <a:off x="1547664" y="3068960"/>
            <a:ext cx="6379468" cy="3501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068912_1798388710399163_2571422894052662804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5214973"/>
          </a:xfrm>
        </p:spPr>
        <p:txBody>
          <a:bodyPr>
            <a:normAutofit/>
          </a:bodyPr>
          <a:lstStyle/>
          <a:p>
            <a:pPr algn="ctr" fontAlgn="base">
              <a:buNone/>
            </a:pPr>
            <a:r>
              <a:rPr lang="en-US" sz="3600" b="1" u="sng" dirty="0" smtClean="0"/>
              <a:t>Hills of the sun (</a:t>
            </a:r>
            <a:r>
              <a:rPr lang="mk-MK" sz="3600" b="1" u="sng" dirty="0" smtClean="0"/>
              <a:t>Popova Shapka</a:t>
            </a:r>
            <a:r>
              <a:rPr lang="en-US" sz="3600" b="1" u="sng" dirty="0" smtClean="0"/>
              <a:t>)</a:t>
            </a:r>
            <a:endParaRPr lang="mk-MK" sz="3600" b="1" u="sng" dirty="0"/>
          </a:p>
          <a:p>
            <a:pPr fontAlgn="base">
              <a:buNone/>
            </a:pPr>
            <a:r>
              <a:rPr lang="en-US" dirty="0" smtClean="0"/>
              <a:t>    </a:t>
            </a:r>
          </a:p>
          <a:p>
            <a:pPr fontAlgn="base">
              <a:buNone/>
            </a:pPr>
            <a:r>
              <a:rPr lang="en-US" dirty="0" smtClean="0"/>
              <a:t>   </a:t>
            </a:r>
            <a:r>
              <a:rPr lang="mk-MK" dirty="0" smtClean="0"/>
              <a:t>Shar </a:t>
            </a:r>
            <a:r>
              <a:rPr lang="mk-MK" dirty="0"/>
              <a:t>Mountain is located near Tetovo, with a length of 80 km and an area of 1,600 m2. Popova Shapka, with an altitude of 1,780 metreers, is a tourist site of Shar Mountain and is one of the most famous winter and recreation centres in the Republic of Macedonia. It offers extraordinarily convenient ski and sledding facilities, equipped with several cable cars and ski lifts. Popova Shapka has many weekend houses and modern tourist-catering facilities. </a:t>
            </a:r>
          </a:p>
          <a:p>
            <a:endParaRPr lang="mk-M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tovo ski Popova Shapka on Shar Mountain"/>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tov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otel_Macedonia_and_the_square.JPG"/>
          <p:cNvPicPr>
            <a:picLocks noGrp="1" noChangeAspect="1"/>
          </p:cNvPicPr>
          <p:nvPr>
            <p:ph sz="half" idx="1"/>
          </p:nvPr>
        </p:nvPicPr>
        <p:blipFill>
          <a:blip r:embed="rId2" cstate="print"/>
          <a:stretch>
            <a:fillRect/>
          </a:stretch>
        </p:blipFill>
        <p:spPr>
          <a:xfrm>
            <a:off x="0" y="0"/>
            <a:ext cx="4355976" cy="4396928"/>
          </a:xfrm>
        </p:spPr>
      </p:pic>
      <p:pic>
        <p:nvPicPr>
          <p:cNvPr id="10" name="Content Placeholder 9" descr="131449271.jpg"/>
          <p:cNvPicPr>
            <a:picLocks noGrp="1" noChangeAspect="1"/>
          </p:cNvPicPr>
          <p:nvPr>
            <p:ph sz="half" idx="2"/>
          </p:nvPr>
        </p:nvPicPr>
        <p:blipFill>
          <a:blip r:embed="rId3" cstate="print"/>
          <a:stretch>
            <a:fillRect/>
          </a:stretch>
        </p:blipFill>
        <p:spPr>
          <a:xfrm>
            <a:off x="4648200" y="2456260"/>
            <a:ext cx="4059238" cy="2707480"/>
          </a:xfrm>
        </p:spPr>
      </p:pic>
      <p:sp>
        <p:nvSpPr>
          <p:cNvPr id="11" name="TextBox 10"/>
          <p:cNvSpPr txBox="1"/>
          <p:nvPr/>
        </p:nvSpPr>
        <p:spPr>
          <a:xfrm>
            <a:off x="4499992" y="836712"/>
            <a:ext cx="4392488" cy="400110"/>
          </a:xfrm>
          <a:prstGeom prst="rect">
            <a:avLst/>
          </a:prstGeom>
          <a:noFill/>
        </p:spPr>
        <p:txBody>
          <a:bodyPr wrap="square" rtlCol="0">
            <a:spAutoFit/>
          </a:bodyPr>
          <a:lstStyle/>
          <a:p>
            <a:r>
              <a:rPr lang="en-US" sz="2000" dirty="0" smtClean="0">
                <a:latin typeface="Algerian" pitchFamily="82" charset="0"/>
              </a:rPr>
              <a:t>The center of </a:t>
            </a:r>
            <a:r>
              <a:rPr lang="en-US" sz="2000" dirty="0" err="1" smtClean="0">
                <a:latin typeface="Algerian" pitchFamily="82" charset="0"/>
              </a:rPr>
              <a:t>Tetovo</a:t>
            </a:r>
            <a:endParaRPr lang="mk-MK"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2428868"/>
            <a:ext cx="6929486" cy="3138494"/>
          </a:xfrm>
        </p:spPr>
        <p:txBody>
          <a:bodyPr>
            <a:normAutofit/>
          </a:bodyPr>
          <a:lstStyle/>
          <a:p>
            <a:pPr algn="l"/>
            <a:r>
              <a:rPr lang="mk-MK" b="1" dirty="0"/>
              <a:t>Tetovo</a:t>
            </a:r>
            <a:r>
              <a:rPr lang="mk-MK" dirty="0"/>
              <a:t> is a city located in northwestern Macedonia, on the slopes of Shara</a:t>
            </a:r>
            <a:r>
              <a:rPr lang="mk-MK" dirty="0" smtClean="0"/>
              <a:t>, </a:t>
            </a:r>
            <a:r>
              <a:rPr lang="mk-MK" dirty="0"/>
              <a:t>in the lower Polog Valley. Tetovo is the seat of the </a:t>
            </a:r>
            <a:r>
              <a:rPr lang="mk-MK" dirty="0" smtClean="0"/>
              <a:t>same-named</a:t>
            </a:r>
            <a:r>
              <a:rPr lang="mk-MK" dirty="0"/>
              <a:t> </a:t>
            </a:r>
            <a:r>
              <a:rPr lang="mk-MK" dirty="0" smtClean="0">
                <a:solidFill>
                  <a:schemeClr val="tx1"/>
                </a:solidFill>
              </a:rPr>
              <a:t>municipality</a:t>
            </a:r>
            <a:r>
              <a:rPr lang="mk-MK" dirty="0"/>
              <a:t> , which covers an area of 261.89 km2, together with the newly created municipalities that derived from it and which even nowadays gravitate towards </a:t>
            </a:r>
            <a:r>
              <a:rPr lang="mk-MK" dirty="0" smtClean="0"/>
              <a:t>it</a:t>
            </a:r>
            <a:r>
              <a:rPr lang="en-US" dirty="0" smtClean="0"/>
              <a:t>.</a:t>
            </a:r>
            <a:endParaRPr lang="mk-MK" dirty="0"/>
          </a:p>
          <a:p>
            <a:endParaRPr lang="mk-MK" dirty="0"/>
          </a:p>
        </p:txBody>
      </p:sp>
      <p:sp>
        <p:nvSpPr>
          <p:cNvPr id="2" name="Title 1"/>
          <p:cNvSpPr>
            <a:spLocks noGrp="1"/>
          </p:cNvSpPr>
          <p:nvPr>
            <p:ph type="ctrTitle"/>
          </p:nvPr>
        </p:nvSpPr>
        <p:spPr>
          <a:xfrm>
            <a:off x="755576" y="620688"/>
            <a:ext cx="7772400" cy="1643074"/>
          </a:xfrm>
        </p:spPr>
        <p:txBody>
          <a:bodyPr>
            <a:normAutofit/>
          </a:bodyPr>
          <a:lstStyle/>
          <a:p>
            <a:r>
              <a:rPr lang="mk-MK" b="1" dirty="0">
                <a:cs typeface="Aharoni" pitchFamily="2" charset="-79"/>
              </a:rPr>
              <a:t>Basic information about the city </a:t>
            </a:r>
            <a:r>
              <a:rPr lang="mk-MK" b="1">
                <a:cs typeface="Aharoni" pitchFamily="2" charset="-79"/>
              </a:rPr>
              <a:t>of </a:t>
            </a:r>
            <a:r>
              <a:rPr lang="mk-MK" b="1" smtClean="0">
                <a:cs typeface="Aharoni" pitchFamily="2" charset="-79"/>
              </a:rPr>
              <a:t>Tetovo</a:t>
            </a:r>
            <a:endParaRPr lang="mk-MK" dirty="0">
              <a:cs typeface="Aparajit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633468_1790533657851335_2544826679855118694_o.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55000" lnSpcReduction="20000"/>
          </a:bodyPr>
          <a:lstStyle/>
          <a:p>
            <a:pPr algn="ctr" fontAlgn="base">
              <a:buNone/>
            </a:pPr>
            <a:r>
              <a:rPr lang="en-US" sz="3600" b="1" dirty="0" smtClean="0"/>
              <a:t>     </a:t>
            </a:r>
          </a:p>
          <a:p>
            <a:pPr algn="ctr" fontAlgn="base">
              <a:buNone/>
            </a:pPr>
            <a:r>
              <a:rPr lang="en-US" sz="3600" b="1" dirty="0" smtClean="0"/>
              <a:t> </a:t>
            </a:r>
            <a:r>
              <a:rPr lang="mk-MK" sz="5100" b="1" u="sng" dirty="0" smtClean="0"/>
              <a:t>Legends </a:t>
            </a:r>
            <a:r>
              <a:rPr lang="mk-MK" sz="5100" b="1" u="sng" dirty="0"/>
              <a:t>about the city of Tetovo</a:t>
            </a:r>
            <a:endParaRPr lang="mk-MK" sz="5100" u="sng" dirty="0"/>
          </a:p>
          <a:p>
            <a:pPr fontAlgn="base">
              <a:buNone/>
            </a:pPr>
            <a:r>
              <a:rPr lang="en-US" sz="3600" dirty="0" smtClean="0"/>
              <a:t>    </a:t>
            </a:r>
          </a:p>
          <a:p>
            <a:pPr fontAlgn="base">
              <a:buNone/>
            </a:pPr>
            <a:r>
              <a:rPr lang="en-US" sz="4400" dirty="0" smtClean="0"/>
              <a:t>     </a:t>
            </a:r>
            <a:r>
              <a:rPr lang="en-US" sz="5300" dirty="0" smtClean="0">
                <a:latin typeface="AngsanaUPC" pitchFamily="18" charset="-34"/>
                <a:cs typeface="AngsanaUPC" pitchFamily="18" charset="-34"/>
              </a:rPr>
              <a:t>In the immediate vicinity of the city, between the two hills, there was a large snake from which everyone was afraid. some </a:t>
            </a:r>
            <a:r>
              <a:rPr lang="en-US" sz="5300" dirty="0" err="1" smtClean="0">
                <a:latin typeface="AngsanaUPC" pitchFamily="18" charset="-34"/>
                <a:cs typeface="AngsanaUPC" pitchFamily="18" charset="-34"/>
              </a:rPr>
              <a:t>Teto</a:t>
            </a:r>
            <a:r>
              <a:rPr lang="en-US" sz="5300" dirty="0" smtClean="0">
                <a:latin typeface="AngsanaUPC" pitchFamily="18" charset="-34"/>
                <a:cs typeface="AngsanaUPC" pitchFamily="18" charset="-34"/>
              </a:rPr>
              <a:t> armed with a bow and arrow went towards the endangered place. When he arrived there, the snake appeared and blocked the road. </a:t>
            </a:r>
            <a:r>
              <a:rPr lang="en-US" sz="5300" dirty="0" err="1" smtClean="0">
                <a:latin typeface="AngsanaUPC" pitchFamily="18" charset="-34"/>
                <a:cs typeface="AngsanaUPC" pitchFamily="18" charset="-34"/>
              </a:rPr>
              <a:t>Teto</a:t>
            </a:r>
            <a:r>
              <a:rPr lang="en-US" sz="5300" dirty="0" smtClean="0">
                <a:latin typeface="AngsanaUPC" pitchFamily="18" charset="-34"/>
                <a:cs typeface="AngsanaUPC" pitchFamily="18" charset="-34"/>
              </a:rPr>
              <a:t> was not afraid. When the reptile approached him, he waved his sharp and pointed sword and slashed it. In that manner, the people were released from the dangerous beast. The fear came out of them, and the passage between the two hills was free and easily passable. </a:t>
            </a:r>
          </a:p>
          <a:p>
            <a:pPr fontAlgn="base">
              <a:buNone/>
            </a:pPr>
            <a:r>
              <a:rPr lang="en-US" sz="5300" dirty="0" smtClean="0">
                <a:latin typeface="AngsanaUPC" pitchFamily="18" charset="-34"/>
                <a:cs typeface="AngsanaUPC" pitchFamily="18" charset="-34"/>
              </a:rPr>
              <a:t>      The place where the snake was killed with a sword and a shield, (</a:t>
            </a:r>
            <a:r>
              <a:rPr lang="en-US" sz="5300" dirty="0" err="1" smtClean="0">
                <a:latin typeface="AngsanaUPC" pitchFamily="18" charset="-34"/>
                <a:cs typeface="AngsanaUPC" pitchFamily="18" charset="-34"/>
              </a:rPr>
              <a:t>kalkan</a:t>
            </a:r>
            <a:r>
              <a:rPr lang="en-US" sz="5300" dirty="0" smtClean="0">
                <a:latin typeface="AngsanaUPC" pitchFamily="18" charset="-34"/>
                <a:cs typeface="AngsanaUPC" pitchFamily="18" charset="-34"/>
              </a:rPr>
              <a:t>), was called </a:t>
            </a:r>
            <a:r>
              <a:rPr lang="en-US" sz="5300" dirty="0" err="1" smtClean="0">
                <a:latin typeface="AngsanaUPC" pitchFamily="18" charset="-34"/>
                <a:cs typeface="AngsanaUPC" pitchFamily="18" charset="-34"/>
              </a:rPr>
              <a:t>Kalkandeli</a:t>
            </a:r>
            <a:r>
              <a:rPr lang="en-US" sz="5300" dirty="0" smtClean="0">
                <a:latin typeface="AngsanaUPC" pitchFamily="18" charset="-34"/>
                <a:cs typeface="AngsanaUPC" pitchFamily="18" charset="-34"/>
              </a:rPr>
              <a:t>, and the city, (in Turkish), - </a:t>
            </a:r>
            <a:r>
              <a:rPr lang="en-US" sz="5300" dirty="0" err="1" smtClean="0">
                <a:latin typeface="AngsanaUPC" pitchFamily="18" charset="-34"/>
                <a:cs typeface="AngsanaUPC" pitchFamily="18" charset="-34"/>
              </a:rPr>
              <a:t>Kalkandelen</a:t>
            </a:r>
            <a:r>
              <a:rPr lang="en-US" sz="5300" dirty="0" smtClean="0">
                <a:latin typeface="AngsanaUPC" pitchFamily="18" charset="-34"/>
                <a:cs typeface="AngsanaUPC" pitchFamily="18" charset="-34"/>
              </a:rPr>
              <a:t>. In memory of the hero </a:t>
            </a:r>
            <a:r>
              <a:rPr lang="en-US" sz="5300" dirty="0" err="1" smtClean="0">
                <a:latin typeface="AngsanaUPC" pitchFamily="18" charset="-34"/>
                <a:cs typeface="AngsanaUPC" pitchFamily="18" charset="-34"/>
              </a:rPr>
              <a:t>Teto</a:t>
            </a:r>
            <a:r>
              <a:rPr lang="en-US" sz="5300" dirty="0" smtClean="0">
                <a:latin typeface="AngsanaUPC" pitchFamily="18" charset="-34"/>
                <a:cs typeface="AngsanaUPC" pitchFamily="18" charset="-34"/>
              </a:rPr>
              <a:t>, on the other hand, the local population called the settlement with the name </a:t>
            </a:r>
            <a:r>
              <a:rPr lang="en-US" sz="5300" dirty="0" err="1" smtClean="0">
                <a:latin typeface="AngsanaUPC" pitchFamily="18" charset="-34"/>
                <a:cs typeface="AngsanaUPC" pitchFamily="18" charset="-34"/>
              </a:rPr>
              <a:t>Tetovo</a:t>
            </a:r>
            <a:r>
              <a:rPr lang="en-US" sz="5300" dirty="0" smtClean="0">
                <a:latin typeface="AngsanaUPC" pitchFamily="18" charset="-34"/>
                <a:cs typeface="AngsanaUPC" pitchFamily="18" charset="-34"/>
              </a:rPr>
              <a:t>.</a:t>
            </a:r>
          </a:p>
          <a:p>
            <a:pPr fontAlgn="base">
              <a:buNone/>
            </a:pPr>
            <a:endParaRPr lang="mk-MK" sz="5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mage-7b57320eca73e07ebdf2a4a1d97dd26b21c5ce680f04fdb0160eeb50a921a0b4-V.jpg"/>
          <p:cNvPicPr>
            <a:picLocks noGrp="1" noChangeAspect="1"/>
          </p:cNvPicPr>
          <p:nvPr>
            <p:ph type="pic" idx="1"/>
          </p:nvPr>
        </p:nvPicPr>
        <p:blipFill>
          <a:blip r:embed="rId2" cstate="print"/>
          <a:srcRect l="11523" r="11523"/>
          <a:stretch>
            <a:fillRect/>
          </a:stretch>
        </p:blipFill>
        <p:spPr>
          <a:xfrm>
            <a:off x="457200" y="457200"/>
            <a:ext cx="7427168" cy="585212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85000" lnSpcReduction="20000"/>
          </a:bodyPr>
          <a:lstStyle/>
          <a:p>
            <a:pPr algn="ctr" fontAlgn="base">
              <a:buNone/>
            </a:pPr>
            <a:r>
              <a:rPr lang="mk-MK" sz="4000" b="1" u="sng" dirty="0"/>
              <a:t>History about the name of Tetovo</a:t>
            </a:r>
          </a:p>
          <a:p>
            <a:pPr fontAlgn="base">
              <a:buNone/>
            </a:pPr>
            <a:r>
              <a:rPr lang="en-US" sz="4000" dirty="0" smtClean="0"/>
              <a:t>   </a:t>
            </a:r>
          </a:p>
          <a:p>
            <a:pPr fontAlgn="base">
              <a:buNone/>
            </a:pPr>
            <a:r>
              <a:rPr lang="en-US" sz="4000" dirty="0" smtClean="0"/>
              <a:t>    </a:t>
            </a:r>
            <a:r>
              <a:rPr lang="en-US" sz="3900" dirty="0" smtClean="0"/>
              <a:t>According to the folk etymology, </a:t>
            </a:r>
            <a:r>
              <a:rPr lang="en-US" sz="3900" dirty="0" err="1" smtClean="0"/>
              <a:t>Tetovo</a:t>
            </a:r>
            <a:r>
              <a:rPr lang="en-US" sz="3900" dirty="0" smtClean="0"/>
              <a:t> originates from the word tendon. In connection with this interpretation, even then the Turkish name of the settlement - </a:t>
            </a:r>
            <a:r>
              <a:rPr lang="en-US" sz="3900" dirty="0" err="1" smtClean="0"/>
              <a:t>Kalkandelen</a:t>
            </a:r>
            <a:r>
              <a:rPr lang="en-US" sz="3900" dirty="0" smtClean="0"/>
              <a:t> appeared. The famous Turkish traveler </a:t>
            </a:r>
            <a:r>
              <a:rPr lang="en-US" sz="3900" dirty="0" err="1" smtClean="0"/>
              <a:t>Hadzi</a:t>
            </a:r>
            <a:r>
              <a:rPr lang="en-US" sz="3900" dirty="0" smtClean="0"/>
              <a:t> </a:t>
            </a:r>
            <a:r>
              <a:rPr lang="en-US" sz="3900" dirty="0" err="1" smtClean="0"/>
              <a:t>Kalfa</a:t>
            </a:r>
            <a:r>
              <a:rPr lang="en-US" sz="3900" dirty="0" smtClean="0"/>
              <a:t>, who visited </a:t>
            </a:r>
            <a:r>
              <a:rPr lang="en-US" sz="3900" dirty="0" err="1" smtClean="0"/>
              <a:t>Tetovo</a:t>
            </a:r>
            <a:r>
              <a:rPr lang="en-US" sz="3900" dirty="0" smtClean="0"/>
              <a:t> around the middle of the 17th century, mentioned the city with the names </a:t>
            </a:r>
            <a:r>
              <a:rPr lang="en-US" sz="3900" dirty="0" err="1" smtClean="0"/>
              <a:t>Kalkandelen</a:t>
            </a:r>
            <a:r>
              <a:rPr lang="en-US" sz="3900" dirty="0" smtClean="0"/>
              <a:t> and </a:t>
            </a:r>
            <a:r>
              <a:rPr lang="en-US" sz="3900" dirty="0" err="1" smtClean="0"/>
              <a:t>Tetova</a:t>
            </a:r>
            <a:r>
              <a:rPr lang="en-US" sz="3900" dirty="0" smtClean="0"/>
              <a:t>. In Albanian, the name of the city is </a:t>
            </a:r>
            <a:r>
              <a:rPr lang="en-US" sz="3900" dirty="0" err="1" smtClean="0"/>
              <a:t>Tetovë</a:t>
            </a:r>
            <a:r>
              <a:rPr lang="en-US" sz="3900" dirty="0" smtClean="0"/>
              <a:t>, that is </a:t>
            </a:r>
            <a:r>
              <a:rPr lang="en-US" sz="3900" dirty="0" err="1" smtClean="0"/>
              <a:t>Tetova</a:t>
            </a:r>
            <a:r>
              <a:rPr lang="en-US" sz="3900" dirty="0" smtClean="0"/>
              <a:t>.</a:t>
            </a:r>
            <a:endParaRPr lang="mk-MK" sz="3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81-520x30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8229600" cy="5554683"/>
          </a:xfrm>
        </p:spPr>
        <p:txBody>
          <a:bodyPr>
            <a:normAutofit/>
          </a:bodyPr>
          <a:lstStyle/>
          <a:p>
            <a:pPr algn="ctr" fontAlgn="base">
              <a:buNone/>
            </a:pPr>
            <a:r>
              <a:rPr lang="mk-MK" sz="2800" b="1" u="sng" dirty="0" smtClean="0"/>
              <a:t>Early </a:t>
            </a:r>
            <a:r>
              <a:rPr lang="mk-MK" sz="2800" b="1" u="sng" dirty="0"/>
              <a:t>development of the city</a:t>
            </a:r>
          </a:p>
          <a:p>
            <a:pPr fontAlgn="base">
              <a:buNone/>
            </a:pPr>
            <a:r>
              <a:rPr lang="en-US" sz="2000" dirty="0" smtClean="0"/>
              <a:t>     </a:t>
            </a:r>
            <a:r>
              <a:rPr lang="mk-MK" sz="2000" dirty="0" smtClean="0"/>
              <a:t>Most </a:t>
            </a:r>
            <a:r>
              <a:rPr lang="mk-MK" sz="2000" dirty="0"/>
              <a:t>of Tetovo stretches in the plain area, and only a smaller part lies on the slopes of Baltepe, a hill 806 metres high. The absolute altitude of the city ranges between 450 and 500 metres. Lately, urban planners are making efforts for the city to extend to the mountainous area that is mildly elevated and favourable for a city construction district.</a:t>
            </a:r>
          </a:p>
          <a:p>
            <a:pPr>
              <a:buNone/>
            </a:pPr>
            <a:endParaRPr lang="mk-MK" dirty="0"/>
          </a:p>
        </p:txBody>
      </p:sp>
      <p:pic>
        <p:nvPicPr>
          <p:cNvPr id="9" name="Picture 8" descr="Amamot_na_reka_Pena.jpg"/>
          <p:cNvPicPr>
            <a:picLocks noChangeAspect="1"/>
          </p:cNvPicPr>
          <p:nvPr/>
        </p:nvPicPr>
        <p:blipFill>
          <a:blip r:embed="rId2" cstate="print"/>
          <a:stretch>
            <a:fillRect/>
          </a:stretch>
        </p:blipFill>
        <p:spPr>
          <a:xfrm>
            <a:off x="1691680" y="2708920"/>
            <a:ext cx="5364088" cy="346989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TotalTime>
  <Words>853</Words>
  <Application>Microsoft Office PowerPoint</Application>
  <PresentationFormat>On-screen Show (4:3)</PresentationFormat>
  <Paragraphs>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Paper</vt:lpstr>
      <vt:lpstr>Tetovo, Macedonia</vt:lpstr>
      <vt:lpstr>Slide 2</vt:lpstr>
      <vt:lpstr>Basic information about the city of Tetovo</vt:lpstr>
      <vt:lpstr>Slide 4</vt:lpstr>
      <vt:lpstr>Slide 5</vt:lpstr>
      <vt:lpstr>Slide 6</vt:lpstr>
      <vt:lpstr>Slide 7</vt:lpstr>
      <vt:lpstr>Slide 8</vt:lpstr>
      <vt:lpstr>Slide 9</vt:lpstr>
      <vt:lpstr>Slide 10</vt:lpstr>
      <vt:lpstr>Slide 11</vt:lpstr>
      <vt:lpstr>Slide 12</vt:lpstr>
      <vt:lpstr>Slide 13</vt:lpstr>
      <vt:lpstr>Tetovo Kale (19th century) </vt:lpstr>
      <vt:lpstr>Slide 15</vt:lpstr>
      <vt:lpstr>Slide 16</vt:lpstr>
      <vt:lpstr>Painted mosque – Sharena Dzamija (15th century)</vt:lpstr>
      <vt:lpstr>Slide 18</vt:lpstr>
      <vt:lpstr>Slide 19</vt:lpstr>
      <vt:lpstr>Slide 20</vt:lpstr>
      <vt:lpstr>Slide 21</vt:lpstr>
      <vt:lpstr>Slide 22</vt:lpstr>
      <vt:lpstr>Slide 23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information about the city of Tetovo</dc:title>
  <dc:creator>Windows User</dc:creator>
  <cp:lastModifiedBy>Admin</cp:lastModifiedBy>
  <cp:revision>69</cp:revision>
  <dcterms:created xsi:type="dcterms:W3CDTF">2018-11-22T23:23:23Z</dcterms:created>
  <dcterms:modified xsi:type="dcterms:W3CDTF">2019-02-08T03:40:54Z</dcterms:modified>
</cp:coreProperties>
</file>